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4v"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67"/>
  </p:notesMasterIdLst>
  <p:sldIdLst>
    <p:sldId id="256" r:id="rId5"/>
    <p:sldId id="309" r:id="rId6"/>
    <p:sldId id="257" r:id="rId7"/>
    <p:sldId id="258" r:id="rId8"/>
    <p:sldId id="259" r:id="rId9"/>
    <p:sldId id="260" r:id="rId10"/>
    <p:sldId id="261" r:id="rId11"/>
    <p:sldId id="262" r:id="rId12"/>
    <p:sldId id="264" r:id="rId13"/>
    <p:sldId id="322" r:id="rId14"/>
    <p:sldId id="266" r:id="rId15"/>
    <p:sldId id="267" r:id="rId16"/>
    <p:sldId id="268" r:id="rId17"/>
    <p:sldId id="269" r:id="rId18"/>
    <p:sldId id="310" r:id="rId19"/>
    <p:sldId id="311" r:id="rId20"/>
    <p:sldId id="312" r:id="rId21"/>
    <p:sldId id="320" r:id="rId22"/>
    <p:sldId id="271" r:id="rId23"/>
    <p:sldId id="272" r:id="rId24"/>
    <p:sldId id="273" r:id="rId25"/>
    <p:sldId id="274" r:id="rId26"/>
    <p:sldId id="275" r:id="rId27"/>
    <p:sldId id="276" r:id="rId28"/>
    <p:sldId id="278" r:id="rId29"/>
    <p:sldId id="323" r:id="rId30"/>
    <p:sldId id="280" r:id="rId31"/>
    <p:sldId id="281" r:id="rId32"/>
    <p:sldId id="283" r:id="rId33"/>
    <p:sldId id="284" r:id="rId34"/>
    <p:sldId id="285" r:id="rId35"/>
    <p:sldId id="286" r:id="rId36"/>
    <p:sldId id="287" r:id="rId37"/>
    <p:sldId id="288" r:id="rId38"/>
    <p:sldId id="289" r:id="rId39"/>
    <p:sldId id="324" r:id="rId40"/>
    <p:sldId id="291" r:id="rId41"/>
    <p:sldId id="292" r:id="rId42"/>
    <p:sldId id="313" r:id="rId43"/>
    <p:sldId id="314" r:id="rId44"/>
    <p:sldId id="315" r:id="rId45"/>
    <p:sldId id="293" r:id="rId46"/>
    <p:sldId id="294" r:id="rId47"/>
    <p:sldId id="295" r:id="rId48"/>
    <p:sldId id="296" r:id="rId49"/>
    <p:sldId id="297" r:id="rId50"/>
    <p:sldId id="298" r:id="rId51"/>
    <p:sldId id="299" r:id="rId52"/>
    <p:sldId id="300" r:id="rId53"/>
    <p:sldId id="325" r:id="rId54"/>
    <p:sldId id="302" r:id="rId55"/>
    <p:sldId id="303" r:id="rId56"/>
    <p:sldId id="316" r:id="rId57"/>
    <p:sldId id="317" r:id="rId58"/>
    <p:sldId id="304" r:id="rId59"/>
    <p:sldId id="318" r:id="rId60"/>
    <p:sldId id="319" r:id="rId61"/>
    <p:sldId id="305" r:id="rId62"/>
    <p:sldId id="306" r:id="rId63"/>
    <p:sldId id="307" r:id="rId64"/>
    <p:sldId id="308" r:id="rId65"/>
    <p:sldId id="321" r:id="rId66"/>
  </p:sldIdLst>
  <p:sldSz cx="12192000" cy="6858000"/>
  <p:notesSz cx="6858000" cy="9144000"/>
  <p:embeddedFontLst>
    <p:embeddedFont>
      <p:font typeface="Essential Sans" panose="020B0604020202020204" charset="0"/>
      <p:regular r:id="rId68"/>
      <p:bold r:id="rId69"/>
      <p:italic r:id="rId70"/>
    </p:embeddedFont>
    <p:embeddedFont>
      <p:font typeface="Essential Sans Extra Bold" panose="020B0604020202020204" charset="0"/>
      <p:bold r:id="rId71"/>
      <p:italic r:id="rId72"/>
      <p:boldItalic r:id="rId73"/>
    </p:embeddedFont>
    <p:embeddedFont>
      <p:font typeface="Essential Sans Medium" panose="020B0604020202020204" charset="0"/>
      <p:regular r:id="rId74"/>
      <p:italic r:id="rId75"/>
    </p:embeddedFont>
    <p:embeddedFont>
      <p:font typeface="Essential Sans Semi Bold" panose="020B060402020202020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94" userDrawn="1">
          <p15:clr>
            <a:srgbClr val="A4A3A4"/>
          </p15:clr>
        </p15:guide>
        <p15:guide id="2" pos="7197" userDrawn="1">
          <p15:clr>
            <a:srgbClr val="A4A3A4"/>
          </p15:clr>
        </p15:guide>
        <p15:guide id="3" pos="483" userDrawn="1">
          <p15:clr>
            <a:srgbClr val="A4A3A4"/>
          </p15:clr>
        </p15:guide>
        <p15:guide id="4"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C2D"/>
    <a:srgbClr val="DDDDDE"/>
    <a:srgbClr val="FFFFFF"/>
    <a:srgbClr val="EB25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72B59E-105D-478E-B08D-F54A6F4CC258}" v="12" dt="2025-04-03T13:08:12.5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7"/>
    <p:restoredTop sz="94694"/>
  </p:normalViewPr>
  <p:slideViewPr>
    <p:cSldViewPr snapToGrid="0">
      <p:cViewPr varScale="1">
        <p:scale>
          <a:sx n="105" d="100"/>
          <a:sy n="105" d="100"/>
        </p:scale>
        <p:origin x="1032" y="96"/>
      </p:cViewPr>
      <p:guideLst>
        <p:guide orient="horz" pos="1094"/>
        <p:guide pos="7197"/>
        <p:guide pos="483"/>
        <p:guide pos="37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1.fntdata"/><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5.fntdata"/><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9.fntdata"/><Relationship Id="rId7" Type="http://schemas.openxmlformats.org/officeDocument/2006/relationships/slide" Target="slides/slide3.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18B5C-61EA-B84B-A29A-B7D8F5698FB9}" type="datetimeFigureOut">
              <a:rPr lang="en-US" smtClean="0"/>
              <a:t>8/13/2026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E7C8B-7301-AE45-AD91-78B2EC34E6E8}" type="slidenum">
              <a:rPr lang="en-US" smtClean="0"/>
              <a:t>‹N°›</a:t>
            </a:fld>
            <a:endParaRPr lang="en-US"/>
          </a:p>
        </p:txBody>
      </p:sp>
    </p:spTree>
    <p:extLst>
      <p:ext uri="{BB962C8B-B14F-4D97-AF65-F5344CB8AC3E}">
        <p14:creationId xmlns:p14="http://schemas.microsoft.com/office/powerpoint/2010/main" val="3039729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E7C8B-7301-AE45-AD91-78B2EC34E6E8}" type="slidenum">
              <a:rPr lang="en-US" smtClean="0"/>
              <a:t>8</a:t>
            </a:fld>
            <a:endParaRPr lang="en-US"/>
          </a:p>
        </p:txBody>
      </p:sp>
    </p:spTree>
    <p:extLst>
      <p:ext uri="{BB962C8B-B14F-4D97-AF65-F5344CB8AC3E}">
        <p14:creationId xmlns:p14="http://schemas.microsoft.com/office/powerpoint/2010/main" val="2825960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E7C8B-7301-AE45-AD91-78B2EC34E6E8}" type="slidenum">
              <a:rPr lang="en-US" smtClean="0"/>
              <a:t>25</a:t>
            </a:fld>
            <a:endParaRPr lang="en-US"/>
          </a:p>
        </p:txBody>
      </p:sp>
    </p:spTree>
    <p:extLst>
      <p:ext uri="{BB962C8B-B14F-4D97-AF65-F5344CB8AC3E}">
        <p14:creationId xmlns:p14="http://schemas.microsoft.com/office/powerpoint/2010/main" val="1519017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E7C8B-7301-AE45-AD91-78B2EC34E6E8}" type="slidenum">
              <a:rPr lang="en-US" smtClean="0"/>
              <a:t>29</a:t>
            </a:fld>
            <a:endParaRPr lang="en-US"/>
          </a:p>
        </p:txBody>
      </p:sp>
    </p:spTree>
    <p:extLst>
      <p:ext uri="{BB962C8B-B14F-4D97-AF65-F5344CB8AC3E}">
        <p14:creationId xmlns:p14="http://schemas.microsoft.com/office/powerpoint/2010/main" val="2296599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E7C8B-7301-AE45-AD91-78B2EC34E6E8}" type="slidenum">
              <a:rPr lang="en-US" smtClean="0"/>
              <a:t>30</a:t>
            </a:fld>
            <a:endParaRPr lang="en-US"/>
          </a:p>
        </p:txBody>
      </p:sp>
    </p:spTree>
    <p:extLst>
      <p:ext uri="{BB962C8B-B14F-4D97-AF65-F5344CB8AC3E}">
        <p14:creationId xmlns:p14="http://schemas.microsoft.com/office/powerpoint/2010/main" val="514434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E7C8B-7301-AE45-AD91-78B2EC34E6E8}" type="slidenum">
              <a:rPr lang="en-US" smtClean="0"/>
              <a:t>35</a:t>
            </a:fld>
            <a:endParaRPr lang="en-US"/>
          </a:p>
        </p:txBody>
      </p:sp>
    </p:spTree>
    <p:extLst>
      <p:ext uri="{BB962C8B-B14F-4D97-AF65-F5344CB8AC3E}">
        <p14:creationId xmlns:p14="http://schemas.microsoft.com/office/powerpoint/2010/main" val="1454505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7E7C8B-7301-AE45-AD91-78B2EC34E6E8}" type="slidenum">
              <a:rPr lang="en-US" smtClean="0"/>
              <a:t>49</a:t>
            </a:fld>
            <a:endParaRPr lang="en-US"/>
          </a:p>
        </p:txBody>
      </p:sp>
    </p:spTree>
    <p:extLst>
      <p:ext uri="{BB962C8B-B14F-4D97-AF65-F5344CB8AC3E}">
        <p14:creationId xmlns:p14="http://schemas.microsoft.com/office/powerpoint/2010/main" val="2811374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D4F08-A95A-F732-16A0-48D73C6B04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C6054F-DBCA-183E-9D95-668BB7D705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3A0906-ECA9-2E06-111A-B24501B28F91}"/>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5" name="Footer Placeholder 4">
            <a:extLst>
              <a:ext uri="{FF2B5EF4-FFF2-40B4-BE49-F238E27FC236}">
                <a16:creationId xmlns:a16="http://schemas.microsoft.com/office/drawing/2014/main" id="{27C483C2-E984-2859-270B-3102F8672B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DD9E6-1EB5-87C8-44B9-D745B205840C}"/>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3310193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7EBD-188E-678C-AE4D-42089AC03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DE3C9-BC23-6FFF-2F1C-BF1681387A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D0F776-23C2-F96A-3C46-2D7233C41900}"/>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5" name="Footer Placeholder 4">
            <a:extLst>
              <a:ext uri="{FF2B5EF4-FFF2-40B4-BE49-F238E27FC236}">
                <a16:creationId xmlns:a16="http://schemas.microsoft.com/office/drawing/2014/main" id="{2A43DA4F-8A72-C1D3-D11D-88C8896C8E0D}"/>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3E67C02D-8E0C-2070-4C06-9F99C55F87CD}"/>
              </a:ext>
            </a:extLst>
          </p:cNvPr>
          <p:cNvSpPr txBox="1"/>
          <p:nvPr userDrawn="1"/>
        </p:nvSpPr>
        <p:spPr>
          <a:xfrm>
            <a:off x="5770179" y="6433551"/>
            <a:ext cx="6096000" cy="246221"/>
          </a:xfrm>
          <a:prstGeom prst="rect">
            <a:avLst/>
          </a:prstGeom>
          <a:noFill/>
        </p:spPr>
        <p:txBody>
          <a:bodyPr wrap="square">
            <a:spAutoFit/>
          </a:bodyPr>
          <a:lstStyle/>
          <a:p>
            <a:pPr algn="r"/>
            <a:r>
              <a:rPr lang="en-CA" sz="1000" dirty="0" err="1">
                <a:effectLst/>
                <a:latin typeface="Essential Sans" pitchFamily="2" charset="77"/>
              </a:rPr>
              <a:t>L’outil</a:t>
            </a:r>
            <a:r>
              <a:rPr lang="en-CA" sz="1000" dirty="0">
                <a:effectLst/>
                <a:latin typeface="Essential Sans" pitchFamily="2" charset="77"/>
              </a:rPr>
              <a:t> </a:t>
            </a:r>
            <a:r>
              <a:rPr lang="en-CA" sz="1000" dirty="0" err="1">
                <a:effectLst/>
                <a:latin typeface="Essential Sans" pitchFamily="2" charset="77"/>
              </a:rPr>
              <a:t>MentorPrat</a:t>
            </a:r>
            <a:endParaRPr lang="en-CA" sz="1000" dirty="0">
              <a:effectLst/>
              <a:latin typeface="Essential Sans" pitchFamily="2" charset="77"/>
            </a:endParaRPr>
          </a:p>
        </p:txBody>
      </p:sp>
    </p:spTree>
    <p:extLst>
      <p:ext uri="{BB962C8B-B14F-4D97-AF65-F5344CB8AC3E}">
        <p14:creationId xmlns:p14="http://schemas.microsoft.com/office/powerpoint/2010/main" val="2710972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F744-7CAF-D880-CCF6-D168CB7992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94C7B-0C2B-DC29-B2EB-16CE32A6A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4F8AF0-577B-0849-5D1F-9E242F6A4E12}"/>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5" name="Footer Placeholder 4">
            <a:extLst>
              <a:ext uri="{FF2B5EF4-FFF2-40B4-BE49-F238E27FC236}">
                <a16:creationId xmlns:a16="http://schemas.microsoft.com/office/drawing/2014/main" id="{981FBBAF-0B57-CBAA-399F-C78249C77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466F49-30A9-5AC9-DD6B-5C2AC8E6DF59}"/>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126441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4BAC-DF52-FE10-FEE0-97EB51A096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BFEF6D-5F5A-F1C1-3551-AE9E0B505A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11F6D5-CB5B-E602-8BE5-BAD6CBF0AF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94FB9B-6681-ACA9-1EB5-959CE5E281E0}"/>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6" name="Footer Placeholder 5">
            <a:extLst>
              <a:ext uri="{FF2B5EF4-FFF2-40B4-BE49-F238E27FC236}">
                <a16:creationId xmlns:a16="http://schemas.microsoft.com/office/drawing/2014/main" id="{C0731894-E6D9-1128-DE76-03A7EC5434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E260B3-D8AA-ECA0-DDD1-957A6B4F257C}"/>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2039087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6EB1-3C40-45C8-70CF-8980068343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B2A999-FCA5-2EF2-DAA2-050655E98A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4ED83-2039-970F-5AD2-2346E763F9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B87EAA-62F7-2A95-775C-B5D3B6E8E2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3861E0-A354-84B4-4BC2-FC567FE75F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82A8BA-8140-8775-E00D-8DFD9369E0AC}"/>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8" name="Footer Placeholder 7">
            <a:extLst>
              <a:ext uri="{FF2B5EF4-FFF2-40B4-BE49-F238E27FC236}">
                <a16:creationId xmlns:a16="http://schemas.microsoft.com/office/drawing/2014/main" id="{18CA6200-CF6C-0E80-074B-67F8E2A99C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973A55-BFD0-ADC4-BCB9-F2AFECEE2EA9}"/>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408079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A17EF-E1B4-5081-3E00-9B85BEED03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1397C5-DA75-13EB-870E-D345B3A1ECF9}"/>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4" name="Footer Placeholder 3">
            <a:extLst>
              <a:ext uri="{FF2B5EF4-FFF2-40B4-BE49-F238E27FC236}">
                <a16:creationId xmlns:a16="http://schemas.microsoft.com/office/drawing/2014/main" id="{3202379A-2CE9-0F58-9354-D394E2830B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4A4133-95E8-9C59-52D2-96D19C6C3A1A}"/>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87070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C5D3DE-71FF-B81A-B82F-573B780CF6B2}"/>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3" name="Footer Placeholder 2">
            <a:extLst>
              <a:ext uri="{FF2B5EF4-FFF2-40B4-BE49-F238E27FC236}">
                <a16:creationId xmlns:a16="http://schemas.microsoft.com/office/drawing/2014/main" id="{46DBE2CA-7A90-D855-ECE4-B6FAE51180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926ED9-0180-1F5F-CF88-3FFEF91D1382}"/>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3304073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31E76-2088-D312-C9B9-D65DFBF619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1ECF78-C8F5-8052-5D0C-C6E10ECBAD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02364C-E924-2470-8B13-E4E893A78C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3D7D8-9819-FFA1-441C-A3BC4653DE58}"/>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6" name="Footer Placeholder 5">
            <a:extLst>
              <a:ext uri="{FF2B5EF4-FFF2-40B4-BE49-F238E27FC236}">
                <a16:creationId xmlns:a16="http://schemas.microsoft.com/office/drawing/2014/main" id="{9ECF1664-F179-87E0-91C4-37A91D0A6A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DCDE4F-E07D-04C4-2B3D-6CD6CEC2FDBD}"/>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1886565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94388-AD2A-A3DF-4CA5-B14A126FA1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1DB8AA-40C2-42CD-68C1-BCC9C52EFE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7833D2-0D78-CBC3-FEE8-8520BCFED7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92F95D-71D8-9499-7D32-226B5EC72CA8}"/>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6" name="Footer Placeholder 5">
            <a:extLst>
              <a:ext uri="{FF2B5EF4-FFF2-40B4-BE49-F238E27FC236}">
                <a16:creationId xmlns:a16="http://schemas.microsoft.com/office/drawing/2014/main" id="{EB8D5838-E024-9011-ED02-192AAEA9F1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3D442C-D00C-11FE-8EBC-DCF128D12474}"/>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3197170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663D-BDC4-EB6B-1421-BB627A19FF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D7678C-42B6-5A8E-3C2E-EE48040C36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49A4C2-42A5-9558-C004-C004B03D3FFE}"/>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5" name="Footer Placeholder 4">
            <a:extLst>
              <a:ext uri="{FF2B5EF4-FFF2-40B4-BE49-F238E27FC236}">
                <a16:creationId xmlns:a16="http://schemas.microsoft.com/office/drawing/2014/main" id="{9B58C48C-6F05-F4EF-19B6-D4124F236C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C1521-71D1-2C6F-ACEE-2A2BC8298234}"/>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1112949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5364AF-4556-699A-7C4B-F24070513A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3DDAE6-BA5D-0CBD-B0FE-D065C2C342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43C385-9BEE-DFE8-09CB-5FEB009229BD}"/>
              </a:ext>
            </a:extLst>
          </p:cNvPr>
          <p:cNvSpPr>
            <a:spLocks noGrp="1"/>
          </p:cNvSpPr>
          <p:nvPr>
            <p:ph type="dt" sz="half" idx="10"/>
          </p:nvPr>
        </p:nvSpPr>
        <p:spPr/>
        <p:txBody>
          <a:bodyPr/>
          <a:lstStyle/>
          <a:p>
            <a:fld id="{52A3F7B2-EBD1-CC4E-B310-0A5EB34E134C}" type="datetimeFigureOut">
              <a:rPr lang="en-US" smtClean="0"/>
              <a:t>8/13/2026</a:t>
            </a:fld>
            <a:endParaRPr lang="en-US"/>
          </a:p>
        </p:txBody>
      </p:sp>
      <p:sp>
        <p:nvSpPr>
          <p:cNvPr id="5" name="Footer Placeholder 4">
            <a:extLst>
              <a:ext uri="{FF2B5EF4-FFF2-40B4-BE49-F238E27FC236}">
                <a16:creationId xmlns:a16="http://schemas.microsoft.com/office/drawing/2014/main" id="{32F7D087-1740-3C69-3FA6-C48AE341F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0FD77C-C9CB-9224-284F-6F253990F727}"/>
              </a:ext>
            </a:extLst>
          </p:cNvPr>
          <p:cNvSpPr>
            <a:spLocks noGrp="1"/>
          </p:cNvSpPr>
          <p:nvPr>
            <p:ph type="sldNum" sz="quarter" idx="12"/>
          </p:nvPr>
        </p:nvSpPr>
        <p:spPr/>
        <p:txBody>
          <a:bodyPr/>
          <a:lstStyle/>
          <a:p>
            <a:fld id="{750C74C0-3AB1-6142-AD5D-8742B597AAAC}" type="slidenum">
              <a:rPr lang="en-US" smtClean="0"/>
              <a:t>‹N°›</a:t>
            </a:fld>
            <a:endParaRPr lang="en-US"/>
          </a:p>
        </p:txBody>
      </p:sp>
    </p:spTree>
    <p:extLst>
      <p:ext uri="{BB962C8B-B14F-4D97-AF65-F5344CB8AC3E}">
        <p14:creationId xmlns:p14="http://schemas.microsoft.com/office/powerpoint/2010/main" val="1043956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61DD9E-A5AB-822B-CD44-99EA01B7B2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4D29BB-1342-BF41-E39E-512350A380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F45A2-C18A-446E-6F23-EB71E90AE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3F7B2-EBD1-CC4E-B310-0A5EB34E134C}" type="datetimeFigureOut">
              <a:rPr lang="en-US" smtClean="0"/>
              <a:t>8/13/2026</a:t>
            </a:fld>
            <a:endParaRPr lang="en-US"/>
          </a:p>
        </p:txBody>
      </p:sp>
      <p:sp>
        <p:nvSpPr>
          <p:cNvPr id="5" name="Footer Placeholder 4">
            <a:extLst>
              <a:ext uri="{FF2B5EF4-FFF2-40B4-BE49-F238E27FC236}">
                <a16:creationId xmlns:a16="http://schemas.microsoft.com/office/drawing/2014/main" id="{E4A8F6E8-B457-CE19-AD0A-B2FCDFE635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42CC49-9635-94AE-2671-66679A3EC2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0C74C0-3AB1-6142-AD5D-8742B597AAAC}" type="slidenum">
              <a:rPr lang="en-US" smtClean="0"/>
              <a:t>‹N°›</a:t>
            </a:fld>
            <a:endParaRPr lang="en-US"/>
          </a:p>
        </p:txBody>
      </p:sp>
    </p:spTree>
    <p:extLst>
      <p:ext uri="{BB962C8B-B14F-4D97-AF65-F5344CB8AC3E}">
        <p14:creationId xmlns:p14="http://schemas.microsoft.com/office/powerpoint/2010/main" val="2235943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avoirsenaction.fse.ulaval.ca/ressources/relation-aide/#mentorprat"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slide" Target="slide5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4v"/><Relationship Id="rId1" Type="http://schemas.microsoft.com/office/2007/relationships/media" Target="../media/media2.m4v"/><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4v"/><Relationship Id="rId1" Type="http://schemas.microsoft.com/office/2007/relationships/media" Target="../media/media3.m4v"/><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4v"/><Relationship Id="rId1" Type="http://schemas.microsoft.com/office/2007/relationships/media" Target="../media/media4.m4v"/><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mentoring.org/" TargetMode="External"/><Relationship Id="rId2" Type="http://schemas.openxmlformats.org/officeDocument/2006/relationships/hyperlink" Target="https://www.mindsetworks.com/default" TargetMode="External"/><Relationship Id="rId1" Type="http://schemas.openxmlformats.org/officeDocument/2006/relationships/slideLayout" Target="../slideLayouts/slideLayout2.xml"/><Relationship Id="rId4" Type="http://schemas.openxmlformats.org/officeDocument/2006/relationships/hyperlink" Target="https://mentorsacademie.ca/"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E0678A-2F9A-F736-CB7A-39AABC35ADB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66511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3AB1D0-0512-BA32-1A18-8646E5BA16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84514" y="2950028"/>
            <a:ext cx="9869715" cy="2184400"/>
          </a:xfrm>
          <a:prstGeom prst="rect">
            <a:avLst/>
          </a:prstGeom>
        </p:spPr>
      </p:pic>
      <p:sp>
        <p:nvSpPr>
          <p:cNvPr id="6" name="TextBox 5">
            <a:extLst>
              <a:ext uri="{FF2B5EF4-FFF2-40B4-BE49-F238E27FC236}">
                <a16:creationId xmlns:a16="http://schemas.microsoft.com/office/drawing/2014/main" id="{C4EBB4C4-CA77-3FDC-2C4B-72B59F024C89}"/>
              </a:ext>
            </a:extLst>
          </p:cNvPr>
          <p:cNvSpPr txBox="1"/>
          <p:nvPr/>
        </p:nvSpPr>
        <p:spPr>
          <a:xfrm>
            <a:off x="1665513" y="5639192"/>
            <a:ext cx="10374087" cy="800219"/>
          </a:xfrm>
          <a:prstGeom prst="rect">
            <a:avLst/>
          </a:prstGeom>
          <a:noFill/>
        </p:spPr>
        <p:txBody>
          <a:bodyPr wrap="square">
            <a:spAutoFit/>
          </a:bodyPr>
          <a:lstStyle/>
          <a:p>
            <a:r>
              <a:rPr lang="en-CA" sz="1400" b="0" i="0" u="none" strike="noStrike" dirty="0">
                <a:solidFill>
                  <a:srgbClr val="000000"/>
                </a:solidFill>
                <a:effectLst/>
                <a:latin typeface="Essential Sans" pitchFamily="2" charset="77"/>
              </a:rPr>
              <a:t>Pour citer </a:t>
            </a:r>
            <a:r>
              <a:rPr lang="en-CA" sz="1400" b="0" i="0" u="none" strike="noStrike" dirty="0" err="1">
                <a:solidFill>
                  <a:srgbClr val="000000"/>
                </a:solidFill>
                <a:effectLst/>
                <a:latin typeface="Essential Sans" pitchFamily="2" charset="77"/>
              </a:rPr>
              <a:t>ce</a:t>
            </a:r>
            <a:r>
              <a:rPr lang="en-CA" sz="1400" b="0" i="0" u="none" strike="noStrike" dirty="0">
                <a:solidFill>
                  <a:srgbClr val="000000"/>
                </a:solidFill>
                <a:effectLst/>
                <a:latin typeface="Essential Sans" pitchFamily="2" charset="77"/>
              </a:rPr>
              <a:t> matériel : </a:t>
            </a:r>
            <a:r>
              <a:rPr lang="en-CA" sz="1400" b="0" i="0" u="none" strike="noStrike" dirty="0" err="1">
                <a:solidFill>
                  <a:srgbClr val="000000"/>
                </a:solidFill>
                <a:effectLst/>
                <a:latin typeface="Essential Sans" pitchFamily="2" charset="77"/>
              </a:rPr>
              <a:t>Présentation</a:t>
            </a:r>
            <a:r>
              <a:rPr lang="en-CA" sz="1400" b="0" i="0" u="none" strike="noStrike" dirty="0">
                <a:solidFill>
                  <a:srgbClr val="000000"/>
                </a:solidFill>
                <a:effectLst/>
                <a:latin typeface="Essential Sans" pitchFamily="2" charset="77"/>
              </a:rPr>
              <a:t> Power Point </a:t>
            </a:r>
            <a:r>
              <a:rPr lang="en-CA" sz="1400" b="0" i="0" u="none" strike="noStrike" dirty="0" err="1">
                <a:solidFill>
                  <a:srgbClr val="000000"/>
                </a:solidFill>
                <a:effectLst/>
                <a:latin typeface="Essential Sans" pitchFamily="2" charset="77"/>
              </a:rPr>
              <a:t>MentorPrat</a:t>
            </a:r>
            <a:r>
              <a:rPr lang="en-CA" sz="1400" b="0" i="0" u="none" strike="noStrike" dirty="0">
                <a:solidFill>
                  <a:srgbClr val="000000"/>
                </a:solidFill>
                <a:effectLst/>
                <a:latin typeface="Essential Sans" pitchFamily="2" charset="77"/>
              </a:rPr>
              <a:t>, Larose, S., </a:t>
            </a:r>
          </a:p>
          <a:p>
            <a:r>
              <a:rPr lang="en-CA" sz="1400" b="0" i="0" u="sng" dirty="0">
                <a:solidFill>
                  <a:srgbClr val="0000FF"/>
                </a:solidFill>
                <a:effectLst/>
                <a:latin typeface="Essential Sans" pitchFamily="2" charset="77"/>
                <a:hlinkClick r:id="rId3" tooltip="URL d'origine : https://savoirsenaction.fse.ulaval.ca/ressources/relation-aide/#mentorprat. Cliquez ou appuyez si vous faites confiance à ce lien."/>
              </a:rPr>
              <a:t>https://savoirsenaction.fse.ulaval.ca/ressources/relation-aide/#mentorprat</a:t>
            </a:r>
            <a:r>
              <a:rPr lang="en-CA" sz="1400" b="0" i="0" u="none" strike="noStrike" dirty="0">
                <a:solidFill>
                  <a:srgbClr val="000000"/>
                </a:solidFill>
                <a:effectLst/>
                <a:latin typeface="Essential Sans" pitchFamily="2" charset="77"/>
              </a:rPr>
              <a:t>. CC-BY-NC-ND. </a:t>
            </a:r>
          </a:p>
          <a:p>
            <a:br>
              <a:rPr lang="en-CA" sz="400" b="0" i="0" u="none" strike="noStrike" dirty="0">
                <a:solidFill>
                  <a:srgbClr val="000000"/>
                </a:solidFill>
                <a:effectLst/>
                <a:latin typeface="Essential Sans" pitchFamily="2" charset="77"/>
              </a:rPr>
            </a:br>
            <a:r>
              <a:rPr lang="en-CA" sz="1400" b="0" i="0" u="none" strike="noStrike" dirty="0">
                <a:solidFill>
                  <a:srgbClr val="000000"/>
                </a:solidFill>
                <a:effectLst/>
                <a:latin typeface="Essential Sans" pitchFamily="2" charset="77"/>
              </a:rPr>
              <a:t>Vous </a:t>
            </a:r>
            <a:r>
              <a:rPr lang="en-CA" sz="1400" b="0" i="0" u="none" strike="noStrike" dirty="0" err="1">
                <a:solidFill>
                  <a:srgbClr val="000000"/>
                </a:solidFill>
                <a:effectLst/>
                <a:latin typeface="Essential Sans" pitchFamily="2" charset="77"/>
              </a:rPr>
              <a:t>pouvez</a:t>
            </a:r>
            <a:r>
              <a:rPr lang="en-CA" sz="1400" b="0" i="0" u="none" strike="noStrike" dirty="0">
                <a:solidFill>
                  <a:srgbClr val="000000"/>
                </a:solidFill>
                <a:effectLst/>
                <a:latin typeface="Essential Sans" pitchFamily="2" charset="77"/>
              </a:rPr>
              <a:t> copier, </a:t>
            </a:r>
            <a:r>
              <a:rPr lang="en-CA" sz="1400" b="0" i="0" u="none" strike="noStrike" dirty="0" err="1">
                <a:solidFill>
                  <a:srgbClr val="000000"/>
                </a:solidFill>
                <a:effectLst/>
                <a:latin typeface="Essential Sans" pitchFamily="2" charset="77"/>
              </a:rPr>
              <a:t>distribuer</a:t>
            </a:r>
            <a:r>
              <a:rPr lang="en-CA" sz="1400" b="0" i="0" u="none" strike="noStrike" dirty="0">
                <a:solidFill>
                  <a:srgbClr val="000000"/>
                </a:solidFill>
                <a:effectLst/>
                <a:latin typeface="Essential Sans" pitchFamily="2" charset="77"/>
              </a:rPr>
              <a:t> et </a:t>
            </a:r>
            <a:r>
              <a:rPr lang="en-CA" sz="1400" b="0" i="0" u="none" strike="noStrike" dirty="0" err="1">
                <a:solidFill>
                  <a:srgbClr val="000000"/>
                </a:solidFill>
                <a:effectLst/>
                <a:latin typeface="Essential Sans" pitchFamily="2" charset="77"/>
              </a:rPr>
              <a:t>communiquer</a:t>
            </a:r>
            <a:r>
              <a:rPr lang="en-CA" sz="1400" b="0" i="0" u="none" strike="noStrike" dirty="0">
                <a:solidFill>
                  <a:srgbClr val="000000"/>
                </a:solidFill>
                <a:effectLst/>
                <a:latin typeface="Essential Sans" pitchFamily="2" charset="77"/>
              </a:rPr>
              <a:t> le matériel par </a:t>
            </a:r>
            <a:r>
              <a:rPr lang="en-CA" sz="1400" b="0" i="0" u="none" strike="noStrike" dirty="0" err="1">
                <a:solidFill>
                  <a:srgbClr val="000000"/>
                </a:solidFill>
                <a:effectLst/>
                <a:latin typeface="Essential Sans" pitchFamily="2" charset="77"/>
              </a:rPr>
              <a:t>tous</a:t>
            </a:r>
            <a:r>
              <a:rPr lang="en-CA" sz="1400" b="0" i="0" u="none" strike="noStrike" dirty="0">
                <a:solidFill>
                  <a:srgbClr val="000000"/>
                </a:solidFill>
                <a:effectLst/>
                <a:latin typeface="Essential Sans" pitchFamily="2" charset="77"/>
              </a:rPr>
              <a:t> les </a:t>
            </a:r>
            <a:r>
              <a:rPr lang="en-CA" sz="1400" b="0" i="0" u="none" strike="noStrike" dirty="0" err="1">
                <a:solidFill>
                  <a:srgbClr val="000000"/>
                </a:solidFill>
                <a:effectLst/>
                <a:latin typeface="Essential Sans" pitchFamily="2" charset="77"/>
              </a:rPr>
              <a:t>moyens</a:t>
            </a:r>
            <a:r>
              <a:rPr lang="en-CA" sz="1400" b="0" i="0" u="none" strike="noStrike" dirty="0">
                <a:solidFill>
                  <a:srgbClr val="000000"/>
                </a:solidFill>
                <a:effectLst/>
                <a:latin typeface="Essential Sans" pitchFamily="2" charset="77"/>
              </a:rPr>
              <a:t> et sous </a:t>
            </a:r>
            <a:r>
              <a:rPr lang="en-CA" sz="1400" b="0" i="0" u="none" strike="noStrike" dirty="0" err="1">
                <a:solidFill>
                  <a:srgbClr val="000000"/>
                </a:solidFill>
                <a:effectLst/>
                <a:latin typeface="Essential Sans" pitchFamily="2" charset="77"/>
              </a:rPr>
              <a:t>tous</a:t>
            </a:r>
            <a:r>
              <a:rPr lang="en-CA" sz="1400" b="0" i="0" u="none" strike="noStrike" dirty="0">
                <a:solidFill>
                  <a:srgbClr val="000000"/>
                </a:solidFill>
                <a:effectLst/>
                <a:latin typeface="Essential Sans" pitchFamily="2" charset="77"/>
              </a:rPr>
              <a:t> les formats.</a:t>
            </a:r>
            <a:endParaRPr lang="en-US" sz="1400" dirty="0">
              <a:latin typeface="Essential Sans" pitchFamily="2" charset="77"/>
            </a:endParaRPr>
          </a:p>
        </p:txBody>
      </p:sp>
      <p:cxnSp>
        <p:nvCxnSpPr>
          <p:cNvPr id="8" name="Straight Connector 7">
            <a:extLst>
              <a:ext uri="{FF2B5EF4-FFF2-40B4-BE49-F238E27FC236}">
                <a16:creationId xmlns:a16="http://schemas.microsoft.com/office/drawing/2014/main" id="{54C2BAB1-C97E-6C91-1389-9C5C0F82DEB4}"/>
              </a:ext>
            </a:extLst>
          </p:cNvPr>
          <p:cNvCxnSpPr/>
          <p:nvPr/>
        </p:nvCxnSpPr>
        <p:spPr>
          <a:xfrm>
            <a:off x="1676400" y="5388429"/>
            <a:ext cx="9013371" cy="0"/>
          </a:xfrm>
          <a:prstGeom prst="line">
            <a:avLst/>
          </a:prstGeom>
          <a:ln w="19050">
            <a:solidFill>
              <a:srgbClr val="FECC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28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90CCAE-790B-FEE8-6B9C-96CFDE98B0EF}"/>
              </a:ext>
            </a:extLst>
          </p:cNvPr>
          <p:cNvSpPr>
            <a:spLocks noGrp="1"/>
          </p:cNvSpPr>
          <p:nvPr>
            <p:ph idx="4294967295"/>
          </p:nvPr>
        </p:nvSpPr>
        <p:spPr>
          <a:xfrm>
            <a:off x="6707557" y="2160588"/>
            <a:ext cx="4878387" cy="3924300"/>
          </a:xfrm>
        </p:spPr>
        <p:txBody>
          <a:bodyPr>
            <a:normAutofit/>
          </a:bodyPr>
          <a:lstStyle/>
          <a:p>
            <a:pPr marR="0" lvl="0" rtl="0">
              <a:lnSpc>
                <a:spcPct val="107000"/>
              </a:lnSpc>
              <a:spcBef>
                <a:spcPts val="0"/>
              </a:spcBef>
              <a:spcAft>
                <a:spcPts val="0"/>
              </a:spcAft>
              <a:buClr>
                <a:srgbClr val="FECC2D"/>
              </a:buClr>
            </a:pPr>
            <a:r>
              <a:rPr lang="fr-CA" sz="2000" u="sng" kern="100" dirty="0">
                <a:effectLst/>
                <a:latin typeface="Essential Sans Medium" pitchFamily="2" charset="77"/>
                <a:ea typeface="Aptos" panose="020B0004020202020204" pitchFamily="34" charset="0"/>
                <a:cs typeface="Arial" panose="020B0604020202020204" pitchFamily="34" charset="0"/>
                <a:hlinkClick r:id="rId2" action="ppaction://hlinksldjump">
                  <a:extLst>
                    <a:ext uri="{A12FA001-AC4F-418D-AE19-62706E023703}">
                      <ahyp:hlinkClr xmlns:ahyp="http://schemas.microsoft.com/office/drawing/2018/hyperlinkcolor" val="tx"/>
                    </a:ext>
                  </a:extLst>
                </a:hlinkClick>
              </a:rPr>
              <a:t>Concepts et fondements d’une relation de mentorat</a:t>
            </a:r>
            <a:endParaRPr lang="en-CA" sz="2000" u="sng" kern="100" dirty="0">
              <a:effectLst/>
              <a:latin typeface="Essential Sans Medium" pitchFamily="2" charset="77"/>
              <a:ea typeface="Aptos" panose="020B0004020202020204" pitchFamily="34" charset="0"/>
              <a:cs typeface="Arial" panose="020B0604020202020204" pitchFamily="34" charset="0"/>
            </a:endParaRPr>
          </a:p>
          <a:p>
            <a:pPr marR="0" lvl="0">
              <a:lnSpc>
                <a:spcPct val="107000"/>
              </a:lnSpc>
              <a:spcBef>
                <a:spcPts val="0"/>
              </a:spcBef>
              <a:spcAft>
                <a:spcPts val="0"/>
              </a:spcAft>
              <a:buClr>
                <a:srgbClr val="FECC2D"/>
              </a:buClr>
            </a:pPr>
            <a:r>
              <a:rPr lang="fr-CA" sz="2000" kern="100" dirty="0">
                <a:effectLst/>
                <a:latin typeface="Essential Sans Medium" pitchFamily="2" charset="77"/>
                <a:ea typeface="Aptos" panose="020B0004020202020204" pitchFamily="34" charset="0"/>
                <a:cs typeface="Arial" panose="020B0604020202020204" pitchFamily="34" charset="0"/>
                <a:hlinkClick r:id="rId3" action="ppaction://hlinksldjump">
                  <a:extLst>
                    <a:ext uri="{A12FA001-AC4F-418D-AE19-62706E023703}">
                      <ahyp:hlinkClr xmlns:ahyp="http://schemas.microsoft.com/office/drawing/2018/hyperlinkcolor" val="tx"/>
                    </a:ext>
                  </a:extLst>
                </a:hlinkClick>
              </a:rPr>
              <a:t>Pratiques du mentor et impacts souhaités</a:t>
            </a:r>
            <a:endParaRPr lang="en-CA" sz="2000" kern="100" dirty="0">
              <a:effectLst/>
              <a:latin typeface="Essential Sans Medium" pitchFamily="2" charset="77"/>
              <a:ea typeface="Aptos" panose="020B0004020202020204" pitchFamily="34" charset="0"/>
              <a:cs typeface="Arial" panose="020B0604020202020204" pitchFamily="34" charset="0"/>
            </a:endParaRPr>
          </a:p>
          <a:p>
            <a:pPr marR="0" lvl="1">
              <a:lnSpc>
                <a:spcPct val="107000"/>
              </a:lnSpc>
              <a:spcBef>
                <a:spcPts val="0"/>
              </a:spcBef>
              <a:spcAft>
                <a:spcPts val="0"/>
              </a:spcAft>
              <a:buClr>
                <a:srgbClr val="FECC2D"/>
              </a:buClr>
              <a:buSzPct val="50000"/>
              <a:buFont typeface="Courier New" panose="02070309020205020404" pitchFamily="49" charset="0"/>
              <a:buChar char="o"/>
            </a:pPr>
            <a:r>
              <a:rPr lang="fr-CA" sz="1800" kern="100" dirty="0">
                <a:effectLst/>
                <a:latin typeface="Essential Sans" pitchFamily="2" charset="77"/>
                <a:ea typeface="Aptos" panose="020B0004020202020204" pitchFamily="34" charset="0"/>
                <a:cs typeface="Arial" panose="020B0604020202020204" pitchFamily="34" charset="0"/>
              </a:rPr>
              <a:t>Activités préparatoires</a:t>
            </a:r>
            <a:endParaRPr lang="en-CA" sz="1800" kern="100" dirty="0">
              <a:effectLst/>
              <a:latin typeface="Essential Sans" pitchFamily="2" charset="77"/>
              <a:ea typeface="Aptos" panose="020B0004020202020204" pitchFamily="34" charset="0"/>
              <a:cs typeface="Arial" panose="020B0604020202020204" pitchFamily="34" charset="0"/>
            </a:endParaRPr>
          </a:p>
          <a:p>
            <a:pPr marR="0" lvl="1">
              <a:lnSpc>
                <a:spcPct val="107000"/>
              </a:lnSpc>
              <a:spcBef>
                <a:spcPts val="0"/>
              </a:spcBef>
              <a:spcAft>
                <a:spcPts val="0"/>
              </a:spcAft>
              <a:buClr>
                <a:srgbClr val="FECC2D"/>
              </a:buClr>
              <a:buSzPct val="50000"/>
              <a:buFont typeface="Courier New" panose="02070309020205020404" pitchFamily="49" charset="0"/>
              <a:buChar char="o"/>
            </a:pPr>
            <a:r>
              <a:rPr lang="fr-CA" sz="1800" kern="100" dirty="0">
                <a:effectLst/>
                <a:latin typeface="Essential Sans" pitchFamily="2" charset="77"/>
                <a:ea typeface="Aptos" panose="020B0004020202020204" pitchFamily="34" charset="0"/>
                <a:cs typeface="Arial" panose="020B0604020202020204" pitchFamily="34" charset="0"/>
              </a:rPr>
              <a:t>Attitudes et comportements qui composent la pratique</a:t>
            </a:r>
            <a:endParaRPr lang="en-CA" sz="1800" kern="100" dirty="0">
              <a:effectLst/>
              <a:latin typeface="Essential Sans" pitchFamily="2" charset="77"/>
              <a:ea typeface="Aptos" panose="020B0004020202020204" pitchFamily="34" charset="0"/>
              <a:cs typeface="Arial" panose="020B0604020202020204" pitchFamily="34" charset="0"/>
            </a:endParaRPr>
          </a:p>
          <a:p>
            <a:pPr marR="0" lvl="1">
              <a:lnSpc>
                <a:spcPct val="107000"/>
              </a:lnSpc>
              <a:spcBef>
                <a:spcPts val="0"/>
              </a:spcBef>
              <a:spcAft>
                <a:spcPts val="0"/>
              </a:spcAft>
              <a:buClr>
                <a:srgbClr val="FECC2D"/>
              </a:buClr>
              <a:buSzPct val="50000"/>
              <a:buFont typeface="Courier New" panose="02070309020205020404" pitchFamily="49" charset="0"/>
              <a:buChar char="o"/>
            </a:pPr>
            <a:r>
              <a:rPr lang="fr-CA" sz="1800" kern="100" dirty="0">
                <a:effectLst/>
                <a:latin typeface="Essential Sans" pitchFamily="2" charset="77"/>
                <a:ea typeface="Aptos" panose="020B0004020202020204" pitchFamily="34" charset="0"/>
                <a:cs typeface="Arial" panose="020B0604020202020204" pitchFamily="34" charset="0"/>
              </a:rPr>
              <a:t>Capsules</a:t>
            </a:r>
            <a:endParaRPr lang="en-CA" sz="1800" kern="100" dirty="0">
              <a:effectLst/>
              <a:latin typeface="Essential Sans" pitchFamily="2" charset="77"/>
              <a:ea typeface="Aptos" panose="020B0004020202020204" pitchFamily="34" charset="0"/>
              <a:cs typeface="Arial" panose="020B0604020202020204" pitchFamily="34" charset="0"/>
            </a:endParaRPr>
          </a:p>
          <a:p>
            <a:pPr marR="0" lvl="1">
              <a:lnSpc>
                <a:spcPct val="107000"/>
              </a:lnSpc>
              <a:spcBef>
                <a:spcPts val="0"/>
              </a:spcBef>
              <a:spcAft>
                <a:spcPts val="0"/>
              </a:spcAft>
              <a:buClr>
                <a:srgbClr val="FECC2D"/>
              </a:buClr>
              <a:buSzPct val="50000"/>
              <a:buFont typeface="Courier New" panose="02070309020205020404" pitchFamily="49" charset="0"/>
              <a:buChar char="o"/>
            </a:pPr>
            <a:r>
              <a:rPr lang="fr-CA" sz="1800" kern="100" dirty="0">
                <a:effectLst/>
                <a:latin typeface="Essential Sans" pitchFamily="2" charset="77"/>
                <a:ea typeface="Aptos" panose="020B0004020202020204" pitchFamily="34" charset="0"/>
                <a:cs typeface="Arial" panose="020B0604020202020204" pitchFamily="34" charset="0"/>
              </a:rPr>
              <a:t>Activités réflexives</a:t>
            </a:r>
            <a:endParaRPr lang="en-CA" sz="1800" kern="100" dirty="0">
              <a:effectLst/>
              <a:latin typeface="Essential Sans" pitchFamily="2" charset="77"/>
              <a:ea typeface="Aptos" panose="020B0004020202020204" pitchFamily="34" charset="0"/>
              <a:cs typeface="Arial" panose="020B0604020202020204" pitchFamily="34" charset="0"/>
            </a:endParaRPr>
          </a:p>
          <a:p>
            <a:pPr marR="0" lvl="1">
              <a:lnSpc>
                <a:spcPct val="107000"/>
              </a:lnSpc>
              <a:spcBef>
                <a:spcPts val="0"/>
              </a:spcBef>
              <a:spcAft>
                <a:spcPts val="800"/>
              </a:spcAft>
              <a:buClr>
                <a:srgbClr val="FECC2D"/>
              </a:buClr>
              <a:buSzPct val="50000"/>
              <a:buFont typeface="Courier New" panose="02070309020205020404" pitchFamily="49" charset="0"/>
              <a:buChar char="o"/>
            </a:pPr>
            <a:r>
              <a:rPr lang="fr-CA" sz="1800" kern="100" dirty="0">
                <a:effectLst/>
                <a:latin typeface="Essential Sans" pitchFamily="2" charset="77"/>
                <a:ea typeface="Aptos" panose="020B0004020202020204" pitchFamily="34" charset="0"/>
                <a:cs typeface="Arial" panose="020B0604020202020204" pitchFamily="34" charset="0"/>
              </a:rPr>
              <a:t>Messages clés</a:t>
            </a:r>
            <a:endParaRPr lang="en-CA" sz="1800" kern="100" dirty="0">
              <a:latin typeface="Essential Sans" pitchFamily="2" charset="77"/>
              <a:ea typeface="Aptos" panose="020B0004020202020204" pitchFamily="34" charset="0"/>
              <a:cs typeface="Arial" panose="020B0604020202020204" pitchFamily="34" charset="0"/>
            </a:endParaRPr>
          </a:p>
          <a:p>
            <a:pPr>
              <a:lnSpc>
                <a:spcPct val="107000"/>
              </a:lnSpc>
              <a:spcBef>
                <a:spcPts val="0"/>
              </a:spcBef>
              <a:spcAft>
                <a:spcPts val="800"/>
              </a:spcAft>
              <a:buClr>
                <a:srgbClr val="FECC2D"/>
              </a:buClr>
            </a:pPr>
            <a:r>
              <a:rPr lang="fr-CA" sz="2000" dirty="0">
                <a:effectLst/>
                <a:latin typeface="Essential Sans Medium" pitchFamily="2" charset="77"/>
                <a:ea typeface="Aptos" panose="020B0004020202020204" pitchFamily="34" charset="0"/>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Pour aller plus loin</a:t>
            </a:r>
            <a:r>
              <a:rPr lang="en-CA" sz="2000" dirty="0">
                <a:effectLst/>
                <a:latin typeface="Essential Sans Medium" pitchFamily="2" charset="77"/>
                <a:hlinkClick r:id="rId4" action="ppaction://hlinksldjump">
                  <a:extLst>
                    <a:ext uri="{A12FA001-AC4F-418D-AE19-62706E023703}">
                      <ahyp:hlinkClr xmlns:ahyp="http://schemas.microsoft.com/office/drawing/2018/hyperlinkcolor" val="tx"/>
                    </a:ext>
                  </a:extLst>
                </a:hlinkClick>
              </a:rPr>
              <a:t> </a:t>
            </a:r>
            <a:endParaRPr lang="en-US" sz="2000" dirty="0">
              <a:latin typeface="Essential Sans Medium" pitchFamily="2" charset="77"/>
            </a:endParaRPr>
          </a:p>
        </p:txBody>
      </p:sp>
      <p:pic>
        <p:nvPicPr>
          <p:cNvPr id="6" name="Picture 5">
            <a:extLst>
              <a:ext uri="{FF2B5EF4-FFF2-40B4-BE49-F238E27FC236}">
                <a16:creationId xmlns:a16="http://schemas.microsoft.com/office/drawing/2014/main" id="{D74D563A-9D3B-315D-7101-FE97624B82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4950372" cy="6858000"/>
          </a:xfrm>
          <a:prstGeom prst="rect">
            <a:avLst/>
          </a:prstGeom>
        </p:spPr>
      </p:pic>
      <p:sp>
        <p:nvSpPr>
          <p:cNvPr id="4" name="Oval 3">
            <a:extLst>
              <a:ext uri="{FF2B5EF4-FFF2-40B4-BE49-F238E27FC236}">
                <a16:creationId xmlns:a16="http://schemas.microsoft.com/office/drawing/2014/main" id="{CC81334C-CF36-ADDB-510D-1FBC57935609}"/>
              </a:ext>
            </a:extLst>
          </p:cNvPr>
          <p:cNvSpPr/>
          <p:nvPr/>
        </p:nvSpPr>
        <p:spPr>
          <a:xfrm>
            <a:off x="3684902" y="1381728"/>
            <a:ext cx="2738327" cy="2738327"/>
          </a:xfrm>
          <a:prstGeom prst="ellipse">
            <a:avLst/>
          </a:prstGeom>
          <a:solidFill>
            <a:srgbClr val="EB25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CE4F4D-45BC-65C8-0BF6-B5D5C76A26B2}"/>
              </a:ext>
            </a:extLst>
          </p:cNvPr>
          <p:cNvSpPr>
            <a:spLocks noGrp="1"/>
          </p:cNvSpPr>
          <p:nvPr>
            <p:ph type="title" idx="4294967295"/>
          </p:nvPr>
        </p:nvSpPr>
        <p:spPr>
          <a:xfrm>
            <a:off x="4210493" y="2077410"/>
            <a:ext cx="1849438" cy="1325563"/>
          </a:xfrm>
        </p:spPr>
        <p:txBody>
          <a:bodyPr>
            <a:normAutofit fontScale="90000"/>
          </a:bodyPr>
          <a:lstStyle/>
          <a:p>
            <a:r>
              <a:rPr lang="fr-CA" sz="3000" b="1" kern="100" dirty="0">
                <a:solidFill>
                  <a:schemeClr val="bg1"/>
                </a:solidFill>
                <a:effectLst/>
                <a:latin typeface="Essential Sans" pitchFamily="2" charset="77"/>
                <a:ea typeface="Aptos" panose="020B0004020202020204" pitchFamily="34" charset="0"/>
                <a:cs typeface="Arial" panose="020B0604020202020204" pitchFamily="34" charset="0"/>
              </a:rPr>
              <a:t>Plan </a:t>
            </a:r>
            <a:br>
              <a:rPr lang="fr-CA" sz="3000" b="1" kern="100" dirty="0">
                <a:solidFill>
                  <a:schemeClr val="bg1"/>
                </a:solidFill>
                <a:effectLst/>
                <a:latin typeface="Essential Sans" pitchFamily="2" charset="77"/>
                <a:ea typeface="Aptos" panose="020B0004020202020204" pitchFamily="34" charset="0"/>
                <a:cs typeface="Arial" panose="020B0604020202020204" pitchFamily="34" charset="0"/>
              </a:rPr>
            </a:br>
            <a:r>
              <a:rPr lang="fr-CA" sz="3000" b="1" kern="100" dirty="0">
                <a:solidFill>
                  <a:schemeClr val="bg1"/>
                </a:solidFill>
                <a:effectLst/>
                <a:latin typeface="Essential Sans" pitchFamily="2" charset="77"/>
                <a:ea typeface="Aptos" panose="020B0004020202020204" pitchFamily="34" charset="0"/>
                <a:cs typeface="Arial" panose="020B0604020202020204" pitchFamily="34" charset="0"/>
              </a:rPr>
              <a:t>de la </a:t>
            </a:r>
            <a:br>
              <a:rPr lang="fr-CA" sz="3000" b="1" kern="100" dirty="0">
                <a:solidFill>
                  <a:schemeClr val="bg1"/>
                </a:solidFill>
                <a:effectLst/>
                <a:latin typeface="Essential Sans" pitchFamily="2" charset="77"/>
                <a:ea typeface="Aptos" panose="020B0004020202020204" pitchFamily="34" charset="0"/>
                <a:cs typeface="Arial" panose="020B0604020202020204" pitchFamily="34" charset="0"/>
              </a:rPr>
            </a:br>
            <a:r>
              <a:rPr lang="fr-CA" sz="3000" b="1" kern="100" dirty="0">
                <a:solidFill>
                  <a:schemeClr val="bg1"/>
                </a:solidFill>
                <a:effectLst/>
                <a:latin typeface="Essential Sans" pitchFamily="2" charset="77"/>
                <a:ea typeface="Aptos" panose="020B0004020202020204" pitchFamily="34" charset="0"/>
                <a:cs typeface="Arial" panose="020B0604020202020204" pitchFamily="34" charset="0"/>
              </a:rPr>
              <a:t>formation</a:t>
            </a:r>
            <a:endParaRPr lang="en-US" sz="3000" b="1" dirty="0">
              <a:solidFill>
                <a:schemeClr val="bg1"/>
              </a:solidFill>
              <a:latin typeface="Essential Sans" pitchFamily="2" charset="77"/>
            </a:endParaRPr>
          </a:p>
        </p:txBody>
      </p:sp>
    </p:spTree>
    <p:extLst>
      <p:ext uri="{BB962C8B-B14F-4D97-AF65-F5344CB8AC3E}">
        <p14:creationId xmlns:p14="http://schemas.microsoft.com/office/powerpoint/2010/main" val="3840030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7D906-0176-867D-BFFD-2EC31015E09C}"/>
              </a:ext>
            </a:extLst>
          </p:cNvPr>
          <p:cNvSpPr>
            <a:spLocks noGrp="1"/>
          </p:cNvSpPr>
          <p:nvPr>
            <p:ph type="title"/>
          </p:nvPr>
        </p:nvSpPr>
        <p:spPr>
          <a:xfrm>
            <a:off x="817179" y="554312"/>
            <a:ext cx="10515600" cy="559785"/>
          </a:xfrm>
        </p:spPr>
        <p:txBody>
          <a:bodyPr/>
          <a:lstStyle/>
          <a:p>
            <a:r>
              <a:rPr lang="fr-CA" sz="1800" b="1" kern="100" dirty="0">
                <a:effectLst/>
                <a:latin typeface="Essential Sans Semi Bold" pitchFamily="2" charset="77"/>
                <a:ea typeface="Aptos" panose="020B0004020202020204" pitchFamily="34" charset="0"/>
                <a:cs typeface="Arial" panose="020B0604020202020204" pitchFamily="34" charset="0"/>
              </a:rPr>
              <a:t>Figure 1 : Concepts et fondements d’une relation de mentorat (adaptation de Rhodes, 2005)</a:t>
            </a:r>
            <a:endParaRPr lang="en-US" b="1" dirty="0">
              <a:latin typeface="Essential Sans Semi Bold" pitchFamily="2" charset="77"/>
            </a:endParaRPr>
          </a:p>
        </p:txBody>
      </p:sp>
      <p:pic>
        <p:nvPicPr>
          <p:cNvPr id="9" name="Content Placeholder 8">
            <a:extLst>
              <a:ext uri="{FF2B5EF4-FFF2-40B4-BE49-F238E27FC236}">
                <a16:creationId xmlns:a16="http://schemas.microsoft.com/office/drawing/2014/main" id="{9217E780-CCD5-FFED-FF58-C2FA4DE827C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38466" y="1262742"/>
            <a:ext cx="10444953" cy="4885192"/>
          </a:xfrm>
        </p:spPr>
      </p:pic>
    </p:spTree>
    <p:extLst>
      <p:ext uri="{BB962C8B-B14F-4D97-AF65-F5344CB8AC3E}">
        <p14:creationId xmlns:p14="http://schemas.microsoft.com/office/powerpoint/2010/main" val="3023787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08939F-1FB1-AF46-392B-F311E49A4CA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66763" y="758699"/>
            <a:ext cx="10658475" cy="5995392"/>
          </a:xfrm>
        </p:spPr>
      </p:pic>
      <p:sp>
        <p:nvSpPr>
          <p:cNvPr id="2" name="Title 1">
            <a:extLst>
              <a:ext uri="{FF2B5EF4-FFF2-40B4-BE49-F238E27FC236}">
                <a16:creationId xmlns:a16="http://schemas.microsoft.com/office/drawing/2014/main" id="{C7A7D906-0176-867D-BFFD-2EC31015E09C}"/>
              </a:ext>
            </a:extLst>
          </p:cNvPr>
          <p:cNvSpPr>
            <a:spLocks noGrp="1"/>
          </p:cNvSpPr>
          <p:nvPr>
            <p:ph type="title"/>
          </p:nvPr>
        </p:nvSpPr>
        <p:spPr>
          <a:xfrm>
            <a:off x="817179" y="554312"/>
            <a:ext cx="10515600" cy="559785"/>
          </a:xfrm>
        </p:spPr>
        <p:txBody>
          <a:bodyPr/>
          <a:lstStyle/>
          <a:p>
            <a:pPr marL="0" marR="0">
              <a:lnSpc>
                <a:spcPct val="107000"/>
              </a:lnSpc>
              <a:spcBef>
                <a:spcPts val="0"/>
              </a:spcBef>
              <a:spcAft>
                <a:spcPts val="800"/>
              </a:spcAft>
            </a:pPr>
            <a:r>
              <a:rPr lang="fr-CA" sz="1800" b="1" kern="100" dirty="0">
                <a:effectLst/>
                <a:latin typeface="Essential Sans Semi Bold" pitchFamily="2" charset="77"/>
                <a:ea typeface="Aptos" panose="020B0004020202020204" pitchFamily="34" charset="0"/>
                <a:cs typeface="Arial" panose="020B0604020202020204" pitchFamily="34" charset="0"/>
              </a:rPr>
              <a:t>Figure 2 : Pratiques du mentor et impacts souhaités</a:t>
            </a:r>
            <a:endParaRPr lang="en-CA" sz="1800" b="1" kern="100" dirty="0">
              <a:effectLst/>
              <a:latin typeface="Essential Sans Semi Bold"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985092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p:txBody>
          <a:bodyPr>
            <a:normAutofit fontScale="90000"/>
          </a:bodyPr>
          <a:lstStyle/>
          <a:p>
            <a:r>
              <a:rPr lang="fr-CA" sz="30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1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4000" b="1" kern="100" dirty="0">
                <a:solidFill>
                  <a:srgbClr val="FECC2D"/>
                </a:solidFill>
                <a:effectLst/>
                <a:latin typeface="Essential Sans Extra Bold" pitchFamily="2" charset="77"/>
                <a:ea typeface="Times New Roman" panose="02020603050405020304" pitchFamily="18" charset="0"/>
                <a:cs typeface="Times New Roman" panose="02020603050405020304" pitchFamily="18" charset="0"/>
              </a:rPr>
              <a:t>Adopter une conception évolutive de l’intelligence</a:t>
            </a:r>
            <a:endParaRPr lang="en-US" sz="4000" b="1" dirty="0">
              <a:solidFill>
                <a:srgbClr val="FECC2D"/>
              </a:solidFill>
              <a:latin typeface="Essential Sans Extra Bold" pitchFamily="2" charset="77"/>
            </a:endParaRPr>
          </a:p>
        </p:txBody>
      </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838200" y="1825625"/>
            <a:ext cx="6897624" cy="4351338"/>
          </a:xfrm>
        </p:spPr>
        <p:txBody>
          <a:bodyPr/>
          <a:lstStyle/>
          <a:p>
            <a:pPr marL="0" marR="0" indent="0">
              <a:lnSpc>
                <a:spcPct val="107000"/>
              </a:lnSpc>
              <a:spcBef>
                <a:spcPts val="800"/>
              </a:spcBef>
              <a:spcAft>
                <a:spcPts val="800"/>
              </a:spcAft>
              <a:buNone/>
            </a:pPr>
            <a:r>
              <a:rPr lang="fr-CA" sz="22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200" b="1" kern="100" dirty="0">
              <a:effectLst/>
              <a:latin typeface="Essential Sans" pitchFamily="2" charset="77"/>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900"/>
              </a:spcAft>
              <a:buFont typeface="+mj-lt"/>
              <a:buAutoNum type="arabicParenR"/>
            </a:pPr>
            <a:r>
              <a:rPr lang="fr-CA" sz="2000" kern="100" dirty="0">
                <a:effectLst/>
                <a:latin typeface="Essential Sans" pitchFamily="2" charset="77"/>
                <a:ea typeface="Aptos" panose="020B0004020202020204" pitchFamily="34" charset="0"/>
                <a:cs typeface="Arial" panose="020B0604020202020204" pitchFamily="34" charset="0"/>
              </a:rPr>
              <a:t>Selon vous, qu’est-ce que l’intelligence ?</a:t>
            </a:r>
            <a:endParaRPr lang="en-CA" sz="2000" kern="100" dirty="0">
              <a:effectLst/>
              <a:latin typeface="Essential Sans" pitchFamily="2" charset="77"/>
              <a:ea typeface="Aptos" panose="020B0004020202020204" pitchFamily="34" charset="0"/>
              <a:cs typeface="Arial" panose="020B0604020202020204" pitchFamily="34" charset="0"/>
            </a:endParaRPr>
          </a:p>
          <a:p>
            <a:pPr marL="342900" marR="0" lvl="0" indent="-342900">
              <a:lnSpc>
                <a:spcPct val="107000"/>
              </a:lnSpc>
              <a:spcBef>
                <a:spcPts val="0"/>
              </a:spcBef>
              <a:spcAft>
                <a:spcPts val="900"/>
              </a:spcAft>
              <a:buFont typeface="+mj-lt"/>
              <a:buAutoNum type="arabicParenR"/>
            </a:pPr>
            <a:r>
              <a:rPr lang="fr-CA" sz="2000" kern="100" dirty="0">
                <a:effectLst/>
                <a:latin typeface="Essential Sans" pitchFamily="2" charset="77"/>
                <a:ea typeface="Aptos" panose="020B0004020202020204" pitchFamily="34" charset="0"/>
                <a:cs typeface="Arial" panose="020B0604020202020204" pitchFamily="34" charset="0"/>
              </a:rPr>
              <a:t>Quels sont les éléments qui ressortent le plus dans vos définitions (performance, douance, accomplissement, dépassement, compétition, comparaison aux autres, stratégies, adaptation, processus, effort, amélioration personnelle) ?</a:t>
            </a:r>
            <a:endParaRPr lang="en-CA" sz="2000" kern="100" dirty="0">
              <a:effectLst/>
              <a:latin typeface="Essential Sans" pitchFamily="2" charset="77"/>
              <a:ea typeface="Aptos" panose="020B0004020202020204" pitchFamily="34" charset="0"/>
              <a:cs typeface="Arial" panose="020B0604020202020204" pitchFamily="34" charset="0"/>
            </a:endParaRPr>
          </a:p>
          <a:p>
            <a:pPr marL="342900" marR="0" lvl="0" indent="-342900">
              <a:lnSpc>
                <a:spcPct val="107000"/>
              </a:lnSpc>
              <a:spcBef>
                <a:spcPts val="0"/>
              </a:spcBef>
              <a:spcAft>
                <a:spcPts val="900"/>
              </a:spcAft>
              <a:buFont typeface="+mj-lt"/>
              <a:buAutoNum type="arabicParenR"/>
            </a:pPr>
            <a:r>
              <a:rPr lang="fr-CA" sz="2000" kern="100" dirty="0">
                <a:effectLst/>
                <a:latin typeface="Essential Sans" pitchFamily="2" charset="77"/>
                <a:ea typeface="Aptos" panose="020B0004020202020204" pitchFamily="34" charset="0"/>
                <a:cs typeface="Arial" panose="020B0604020202020204" pitchFamily="34" charset="0"/>
              </a:rPr>
              <a:t>Quels peuvent-être les effets des discours de performance, élitistes et du fait de comparer les performances des jeunes </a:t>
            </a:r>
            <a:br>
              <a:rPr lang="fr-CA" sz="2000" kern="100" dirty="0">
                <a:effectLst/>
                <a:latin typeface="Essential Sans" pitchFamily="2" charset="77"/>
                <a:ea typeface="Aptos" panose="020B0004020202020204" pitchFamily="34" charset="0"/>
                <a:cs typeface="Arial" panose="020B0604020202020204" pitchFamily="34" charset="0"/>
              </a:rPr>
            </a:br>
            <a:r>
              <a:rPr lang="fr-CA" sz="2000" kern="100" dirty="0">
                <a:effectLst/>
                <a:latin typeface="Essential Sans" pitchFamily="2" charset="77"/>
                <a:ea typeface="Aptos" panose="020B0004020202020204" pitchFamily="34" charset="0"/>
                <a:cs typeface="Arial" panose="020B0604020202020204" pitchFamily="34" charset="0"/>
              </a:rPr>
              <a:t>sur le développement des jeunes mentorés ?</a:t>
            </a:r>
            <a:endParaRPr lang="en-CA" sz="2000" kern="100" dirty="0">
              <a:effectLst/>
              <a:latin typeface="Essential Sans" pitchFamily="2" charset="77"/>
              <a:ea typeface="Aptos" panose="020B00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603C7F9-3F31-D862-EB71-CD666DAAD6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27428" y="3018439"/>
            <a:ext cx="4114800" cy="3238500"/>
          </a:xfrm>
          <a:prstGeom prst="rect">
            <a:avLst/>
          </a:prstGeom>
        </p:spPr>
      </p:pic>
    </p:spTree>
    <p:extLst>
      <p:ext uri="{BB962C8B-B14F-4D97-AF65-F5344CB8AC3E}">
        <p14:creationId xmlns:p14="http://schemas.microsoft.com/office/powerpoint/2010/main" val="1395637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p:txBody>
          <a:bodyPr>
            <a:normAutofit/>
          </a:bodyPr>
          <a:lstStyle/>
          <a:p>
            <a:r>
              <a:rPr lang="fr-CA" sz="3000" b="1" dirty="0">
                <a:latin typeface="Essential Sans Semi Bold" pitchFamily="2" charset="77"/>
              </a:rPr>
              <a:t>Il existe deux conceptions de l’intelligence :</a:t>
            </a:r>
            <a:endParaRPr lang="en-US" sz="3000" b="1" dirty="0">
              <a:latin typeface="Essential Sans Semi Bold" pitchFamily="2" charset="77"/>
            </a:endParaRPr>
          </a:p>
        </p:txBody>
      </p:sp>
      <p:grpSp>
        <p:nvGrpSpPr>
          <p:cNvPr id="11" name="Group 10">
            <a:extLst>
              <a:ext uri="{FF2B5EF4-FFF2-40B4-BE49-F238E27FC236}">
                <a16:creationId xmlns:a16="http://schemas.microsoft.com/office/drawing/2014/main" id="{231B552F-CDEA-3D79-65CA-BBF2E326DA52}"/>
              </a:ext>
            </a:extLst>
          </p:cNvPr>
          <p:cNvGrpSpPr/>
          <p:nvPr/>
        </p:nvGrpSpPr>
        <p:grpSpPr>
          <a:xfrm>
            <a:off x="6692791" y="1933903"/>
            <a:ext cx="3941381" cy="3920359"/>
            <a:chOff x="6384032" y="1933903"/>
            <a:chExt cx="3941381" cy="3920359"/>
          </a:xfrm>
        </p:grpSpPr>
        <p:sp>
          <p:nvSpPr>
            <p:cNvPr id="10" name="Oval 9">
              <a:extLst>
                <a:ext uri="{FF2B5EF4-FFF2-40B4-BE49-F238E27FC236}">
                  <a16:creationId xmlns:a16="http://schemas.microsoft.com/office/drawing/2014/main" id="{F9735748-6BE8-52F8-31F7-7E916676BBD4}"/>
                </a:ext>
              </a:extLst>
            </p:cNvPr>
            <p:cNvSpPr/>
            <p:nvPr/>
          </p:nvSpPr>
          <p:spPr>
            <a:xfrm>
              <a:off x="6384032" y="1933903"/>
              <a:ext cx="3941381" cy="3920359"/>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5">
              <a:extLst>
                <a:ext uri="{FF2B5EF4-FFF2-40B4-BE49-F238E27FC236}">
                  <a16:creationId xmlns:a16="http://schemas.microsoft.com/office/drawing/2014/main" id="{673FD3FD-3B56-55AF-6267-F01B920CE89D}"/>
                </a:ext>
              </a:extLst>
            </p:cNvPr>
            <p:cNvSpPr txBox="1">
              <a:spLocks/>
            </p:cNvSpPr>
            <p:nvPr/>
          </p:nvSpPr>
          <p:spPr>
            <a:xfrm>
              <a:off x="6579476" y="2655942"/>
              <a:ext cx="3584027" cy="26517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CA" sz="2400" b="1" dirty="0">
                  <a:effectLst/>
                  <a:latin typeface="Essential Sans" pitchFamily="2" charset="77"/>
                  <a:ea typeface="Aptos" panose="020B0004020202020204" pitchFamily="34" charset="0"/>
                  <a:cs typeface="Arial" panose="020B0604020202020204" pitchFamily="34" charset="0"/>
                </a:rPr>
                <a:t>Évolutive</a:t>
              </a:r>
              <a:r>
                <a:rPr lang="en-CA" sz="2200" b="1" dirty="0">
                  <a:effectLst/>
                  <a:latin typeface="Essential Sans" pitchFamily="2" charset="77"/>
                </a:rPr>
                <a:t> </a:t>
              </a:r>
              <a:r>
                <a:rPr lang="fr-CA" sz="2200" b="1" kern="100" dirty="0">
                  <a:latin typeface="Essential Sans" pitchFamily="2" charset="77"/>
                  <a:ea typeface="Aptos" panose="020B0004020202020204" pitchFamily="34" charset="0"/>
                  <a:cs typeface="Arial" panose="020B0604020202020204" pitchFamily="34" charset="0"/>
                </a:rPr>
                <a:t> </a:t>
              </a:r>
            </a:p>
            <a:p>
              <a:pPr marL="0" indent="0" algn="ctr">
                <a:buFont typeface="Arial" panose="020B0604020202020204" pitchFamily="34" charset="0"/>
                <a:buNone/>
              </a:pPr>
              <a:r>
                <a:rPr lang="fr-CA" kern="100" dirty="0">
                  <a:latin typeface="Essential Sans" pitchFamily="2" charset="77"/>
                  <a:ea typeface="Aptos" panose="020B0004020202020204" pitchFamily="34" charset="0"/>
                  <a:cs typeface="Arial" panose="020B0604020202020204" pitchFamily="34" charset="0"/>
                </a:rPr>
                <a:t>= </a:t>
              </a:r>
            </a:p>
            <a:p>
              <a:pPr marL="0" indent="0" algn="ctr">
                <a:buFont typeface="Arial" panose="020B0604020202020204" pitchFamily="34" charset="0"/>
                <a:buNone/>
              </a:pPr>
              <a:r>
                <a:rPr lang="fr-CA" sz="2000" dirty="0">
                  <a:effectLst/>
                  <a:latin typeface="Essential Sans" pitchFamily="2" charset="77"/>
                  <a:ea typeface="Aptos" panose="020B0004020202020204" pitchFamily="34" charset="0"/>
                  <a:cs typeface="Arial" panose="020B0604020202020204" pitchFamily="34" charset="0"/>
                </a:rPr>
                <a:t>l’intelligence n’a </a:t>
              </a:r>
              <a:r>
                <a:rPr lang="fr-CA" sz="2000" dirty="0">
                  <a:effectLst/>
                  <a:latin typeface="Essential Sans" pitchFamily="2" charset="77"/>
                  <a:ea typeface="Aptos" panose="020B0004020202020204" pitchFamily="34" charset="0"/>
                </a:rPr>
                <a:t>pas de limites; la personne développe son intelligence et est capable de progresser vers la réalisation de ses objectifs</a:t>
              </a:r>
              <a:r>
                <a:rPr lang="en-CA" sz="2000" dirty="0">
                  <a:effectLst/>
                  <a:latin typeface="Essential Sans" pitchFamily="2" charset="77"/>
                </a:rPr>
                <a:t> </a:t>
              </a:r>
              <a:endParaRPr lang="en-US" sz="2000" dirty="0">
                <a:latin typeface="Essential Sans" pitchFamily="2" charset="77"/>
              </a:endParaRPr>
            </a:p>
          </p:txBody>
        </p:sp>
      </p:grpSp>
      <p:grpSp>
        <p:nvGrpSpPr>
          <p:cNvPr id="14" name="Group 13">
            <a:extLst>
              <a:ext uri="{FF2B5EF4-FFF2-40B4-BE49-F238E27FC236}">
                <a16:creationId xmlns:a16="http://schemas.microsoft.com/office/drawing/2014/main" id="{42428AE2-61A5-37BC-070E-CDFB5F4337F2}"/>
              </a:ext>
            </a:extLst>
          </p:cNvPr>
          <p:cNvGrpSpPr/>
          <p:nvPr/>
        </p:nvGrpSpPr>
        <p:grpSpPr>
          <a:xfrm>
            <a:off x="2084279" y="1933903"/>
            <a:ext cx="3941381" cy="3920359"/>
            <a:chOff x="6384032" y="1933903"/>
            <a:chExt cx="3941381" cy="3920359"/>
          </a:xfrm>
        </p:grpSpPr>
        <p:sp>
          <p:nvSpPr>
            <p:cNvPr id="15" name="Oval 14">
              <a:extLst>
                <a:ext uri="{FF2B5EF4-FFF2-40B4-BE49-F238E27FC236}">
                  <a16:creationId xmlns:a16="http://schemas.microsoft.com/office/drawing/2014/main" id="{D9988434-DC56-EE43-ACFF-5156299ED2F5}"/>
                </a:ext>
              </a:extLst>
            </p:cNvPr>
            <p:cNvSpPr/>
            <p:nvPr/>
          </p:nvSpPr>
          <p:spPr>
            <a:xfrm>
              <a:off x="6384032" y="1933903"/>
              <a:ext cx="3941381" cy="3920359"/>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5">
              <a:extLst>
                <a:ext uri="{FF2B5EF4-FFF2-40B4-BE49-F238E27FC236}">
                  <a16:creationId xmlns:a16="http://schemas.microsoft.com/office/drawing/2014/main" id="{E0EAABFD-8EF2-D456-58A5-7E78CE67C050}"/>
                </a:ext>
              </a:extLst>
            </p:cNvPr>
            <p:cNvSpPr txBox="1">
              <a:spLocks/>
            </p:cNvSpPr>
            <p:nvPr/>
          </p:nvSpPr>
          <p:spPr>
            <a:xfrm>
              <a:off x="6579476" y="2676963"/>
              <a:ext cx="3584027" cy="26517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400" b="1" kern="100" dirty="0">
                  <a:latin typeface="Essential Sans" pitchFamily="2" charset="77"/>
                  <a:ea typeface="Aptos" panose="020B0004020202020204" pitchFamily="34" charset="0"/>
                  <a:cs typeface="Arial" panose="020B0604020202020204" pitchFamily="34" charset="0"/>
                </a:rPr>
                <a:t>Statique</a:t>
              </a:r>
              <a:r>
                <a:rPr lang="fr-CA" sz="2800" b="1" kern="100" dirty="0">
                  <a:latin typeface="Essential Sans" pitchFamily="2" charset="77"/>
                  <a:ea typeface="Aptos" panose="020B0004020202020204" pitchFamily="34" charset="0"/>
                  <a:cs typeface="Arial" panose="020B0604020202020204" pitchFamily="34" charset="0"/>
                </a:rPr>
                <a:t> </a:t>
              </a:r>
              <a:r>
                <a:rPr lang="fr-CA" sz="2800" kern="100" dirty="0">
                  <a:effectLst/>
                  <a:latin typeface="Essential Sans" pitchFamily="2" charset="77"/>
                  <a:ea typeface="Aptos" panose="020B0004020202020204" pitchFamily="34" charset="0"/>
                  <a:cs typeface="Arial" panose="020B0604020202020204" pitchFamily="34" charset="0"/>
                </a:rPr>
                <a:t> </a:t>
              </a:r>
            </a:p>
            <a:p>
              <a:pPr marL="0" indent="0" algn="ctr">
                <a:buNone/>
              </a:pPr>
              <a:r>
                <a:rPr lang="fr-CA" sz="2800" kern="100" dirty="0">
                  <a:effectLst/>
                  <a:latin typeface="Essential Sans" pitchFamily="2" charset="77"/>
                  <a:ea typeface="Aptos" panose="020B0004020202020204" pitchFamily="34" charset="0"/>
                  <a:cs typeface="Arial" panose="020B0604020202020204" pitchFamily="34" charset="0"/>
                </a:rPr>
                <a:t>= </a:t>
              </a:r>
            </a:p>
            <a:p>
              <a:pPr marL="0" indent="0" algn="ctr">
                <a:buNone/>
              </a:pPr>
              <a:r>
                <a:rPr lang="fr-CA" sz="2000" kern="100" dirty="0">
                  <a:effectLst/>
                  <a:latin typeface="Essential Sans" pitchFamily="2" charset="77"/>
                  <a:ea typeface="Aptos" panose="020B0004020202020204" pitchFamily="34" charset="0"/>
                  <a:cs typeface="Arial" panose="020B0604020202020204" pitchFamily="34" charset="0"/>
                </a:rPr>
                <a:t>chaque personne est dotée d’un potentiel prédéterminé qu’il est impossible de dépasser</a:t>
              </a:r>
              <a:endParaRPr lang="en-CA" sz="2000" kern="100" dirty="0">
                <a:effectLst/>
                <a:latin typeface="Essential Sans" pitchFamily="2" charset="77"/>
                <a:ea typeface="Aptos" panose="020B0004020202020204" pitchFamily="34" charset="0"/>
                <a:cs typeface="Arial" panose="020B0604020202020204" pitchFamily="34" charset="0"/>
              </a:endParaRPr>
            </a:p>
          </p:txBody>
        </p:sp>
      </p:grpSp>
    </p:spTree>
    <p:extLst>
      <p:ext uri="{BB962C8B-B14F-4D97-AF65-F5344CB8AC3E}">
        <p14:creationId xmlns:p14="http://schemas.microsoft.com/office/powerpoint/2010/main" val="375779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5119243" y="1026838"/>
            <a:ext cx="5898931" cy="4806404"/>
          </a:xfrm>
        </p:spPr>
        <p:txBody>
          <a:bodyPr>
            <a:normAutofit/>
          </a:bodyPr>
          <a:lstStyle/>
          <a:p>
            <a:pPr marL="0" indent="0">
              <a:buNone/>
            </a:pPr>
            <a:r>
              <a:rPr lang="fr-CA" sz="2400" b="1" dirty="0">
                <a:latin typeface="Essential Sans Semi Bold" pitchFamily="2" charset="77"/>
              </a:rPr>
              <a:t>Dans une conception évolutive de l’intelligence, le mentor :</a:t>
            </a:r>
            <a:endParaRPr lang="en-CA" sz="2400" b="1" dirty="0">
              <a:latin typeface="Essential Sans Semi Bold" pitchFamily="2" charset="77"/>
            </a:endParaRPr>
          </a:p>
          <a:p>
            <a:pPr lvl="0">
              <a:lnSpc>
                <a:spcPct val="100000"/>
              </a:lnSpc>
              <a:buClr>
                <a:srgbClr val="FECC2D"/>
              </a:buClr>
            </a:pPr>
            <a:r>
              <a:rPr lang="fr-CA" sz="2100" dirty="0">
                <a:latin typeface="Essential Sans" pitchFamily="2" charset="77"/>
              </a:rPr>
              <a:t>favorise le développement et l’épanouissement du jeune en lui faisant vivre des expériences stimulantes et enrichissantes qui l’amènent à sortir peu à peu de sa zone de confort et à exploiter son potentiel;</a:t>
            </a:r>
            <a:endParaRPr lang="en-CA" sz="2100" dirty="0">
              <a:latin typeface="Essential Sans" pitchFamily="2" charset="77"/>
            </a:endParaRPr>
          </a:p>
          <a:p>
            <a:pPr lvl="0">
              <a:lnSpc>
                <a:spcPct val="100000"/>
              </a:lnSpc>
              <a:buClr>
                <a:srgbClr val="FECC2D"/>
              </a:buClr>
            </a:pPr>
            <a:r>
              <a:rPr lang="fr-CA" sz="2100" dirty="0">
                <a:latin typeface="Essential Sans" pitchFamily="2" charset="77"/>
              </a:rPr>
              <a:t>aide le jeune mentoré à progresser à son rythme et selon ses capacités;</a:t>
            </a:r>
            <a:endParaRPr lang="en-CA" sz="2100" dirty="0">
              <a:latin typeface="Essential Sans" pitchFamily="2" charset="77"/>
            </a:endParaRPr>
          </a:p>
          <a:p>
            <a:pPr lvl="0">
              <a:lnSpc>
                <a:spcPct val="100000"/>
              </a:lnSpc>
              <a:buClr>
                <a:srgbClr val="FECC2D"/>
              </a:buClr>
            </a:pPr>
            <a:r>
              <a:rPr lang="fr-CA" sz="2100" dirty="0">
                <a:latin typeface="Essential Sans" pitchFamily="2" charset="77"/>
              </a:rPr>
              <a:t>amène le jeune mentoré à croire en lui-même et à développer sa confiance en soi;</a:t>
            </a:r>
            <a:endParaRPr lang="en-CA" sz="2100" dirty="0">
              <a:latin typeface="Essential Sans" pitchFamily="2" charset="77"/>
            </a:endParaRPr>
          </a:p>
          <a:p>
            <a:pPr lvl="0">
              <a:lnSpc>
                <a:spcPct val="100000"/>
              </a:lnSpc>
              <a:buClr>
                <a:srgbClr val="FECC2D"/>
              </a:buClr>
            </a:pPr>
            <a:r>
              <a:rPr lang="fr-CA" sz="2100" dirty="0">
                <a:latin typeface="Essential Sans" pitchFamily="2" charset="77"/>
              </a:rPr>
              <a:t>mesure les progrès du mentoré par rapport à lui-même en valorisant ses compétences.</a:t>
            </a:r>
            <a:endParaRPr lang="en-CA" sz="2100" dirty="0">
              <a:latin typeface="Essential Sans" pitchFamily="2" charset="77"/>
            </a:endParaRPr>
          </a:p>
        </p:txBody>
      </p:sp>
      <p:grpSp>
        <p:nvGrpSpPr>
          <p:cNvPr id="9" name="Group 8">
            <a:extLst>
              <a:ext uri="{FF2B5EF4-FFF2-40B4-BE49-F238E27FC236}">
                <a16:creationId xmlns:a16="http://schemas.microsoft.com/office/drawing/2014/main" id="{05E9E50D-0D99-ABC3-A05B-DEA60795ACF2}"/>
              </a:ext>
            </a:extLst>
          </p:cNvPr>
          <p:cNvGrpSpPr/>
          <p:nvPr/>
        </p:nvGrpSpPr>
        <p:grpSpPr>
          <a:xfrm>
            <a:off x="-4051738" y="-777765"/>
            <a:ext cx="8103475" cy="8103475"/>
            <a:chOff x="-4051738" y="-777765"/>
            <a:chExt cx="8103475" cy="8103475"/>
          </a:xfrm>
        </p:grpSpPr>
        <p:sp>
          <p:nvSpPr>
            <p:cNvPr id="5" name="Oval 4">
              <a:extLst>
                <a:ext uri="{FF2B5EF4-FFF2-40B4-BE49-F238E27FC236}">
                  <a16:creationId xmlns:a16="http://schemas.microsoft.com/office/drawing/2014/main" id="{7E50B0A7-49B5-5228-43EF-ED94A120EA8B}"/>
                </a:ext>
              </a:extLst>
            </p:cNvPr>
            <p:cNvSpPr/>
            <p:nvPr/>
          </p:nvSpPr>
          <p:spPr>
            <a:xfrm>
              <a:off x="-4051738" y="-777765"/>
              <a:ext cx="8103475" cy="8103475"/>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CC2D"/>
                </a:solidFill>
              </a:endParaRPr>
            </a:p>
          </p:txBody>
        </p:sp>
        <p:sp>
          <p:nvSpPr>
            <p:cNvPr id="6" name="TextBox 5">
              <a:extLst>
                <a:ext uri="{FF2B5EF4-FFF2-40B4-BE49-F238E27FC236}">
                  <a16:creationId xmlns:a16="http://schemas.microsoft.com/office/drawing/2014/main" id="{FD5176E2-9E7C-AE0F-1485-99C5A3341C33}"/>
                </a:ext>
              </a:extLst>
            </p:cNvPr>
            <p:cNvSpPr txBox="1"/>
            <p:nvPr/>
          </p:nvSpPr>
          <p:spPr>
            <a:xfrm>
              <a:off x="504496" y="2060028"/>
              <a:ext cx="3026979" cy="1938992"/>
            </a:xfrm>
            <a:prstGeom prst="rect">
              <a:avLst/>
            </a:prstGeom>
            <a:noFill/>
          </p:spPr>
          <p:txBody>
            <a:bodyPr wrap="square" rtlCol="0">
              <a:spAutoFit/>
            </a:bodyPr>
            <a:lstStyle/>
            <a:p>
              <a:r>
                <a:rPr lang="fr-CA" sz="3000" b="1" dirty="0">
                  <a:latin typeface="Essential Sans" pitchFamily="2" charset="77"/>
                </a:rPr>
                <a:t>Attitudes et comportements qui composent la pratique </a:t>
              </a:r>
              <a:endParaRPr lang="en-US" sz="3000" dirty="0"/>
            </a:p>
          </p:txBody>
        </p:sp>
      </p:grpSp>
    </p:spTree>
    <p:extLst>
      <p:ext uri="{BB962C8B-B14F-4D97-AF65-F5344CB8AC3E}">
        <p14:creationId xmlns:p14="http://schemas.microsoft.com/office/powerpoint/2010/main" val="2258027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C8557C3-4BAE-6C0A-E722-D2BD5C49D706}"/>
              </a:ext>
            </a:extLst>
          </p:cNvPr>
          <p:cNvGrpSpPr/>
          <p:nvPr/>
        </p:nvGrpSpPr>
        <p:grpSpPr>
          <a:xfrm>
            <a:off x="-2388358" y="-2146064"/>
            <a:ext cx="7765577" cy="7765577"/>
            <a:chOff x="2729553" y="-1678676"/>
            <a:chExt cx="7765577" cy="7765577"/>
          </a:xfrm>
        </p:grpSpPr>
        <p:sp>
          <p:nvSpPr>
            <p:cNvPr id="11" name="Oval 10">
              <a:extLst>
                <a:ext uri="{FF2B5EF4-FFF2-40B4-BE49-F238E27FC236}">
                  <a16:creationId xmlns:a16="http://schemas.microsoft.com/office/drawing/2014/main" id="{304336DE-1ABA-E361-7BE6-65697B58079D}"/>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34309B3-257F-E44F-DFF4-6FB9FA463C7F}"/>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E5BCA434-CA2D-480B-A136-44EC6AA8CE03}"/>
              </a:ext>
            </a:extLst>
          </p:cNvPr>
          <p:cNvSpPr>
            <a:spLocks noGrp="1"/>
          </p:cNvSpPr>
          <p:nvPr>
            <p:ph idx="1"/>
          </p:nvPr>
        </p:nvSpPr>
        <p:spPr>
          <a:xfrm>
            <a:off x="838200" y="1846407"/>
            <a:ext cx="4732283" cy="1159313"/>
          </a:xfrm>
        </p:spPr>
        <p:txBody>
          <a:bodyPr>
            <a:normAutofit/>
          </a:bodyPr>
          <a:lstStyle/>
          <a:p>
            <a:pPr marL="0" marR="0" indent="0">
              <a:lnSpc>
                <a:spcPct val="107000"/>
              </a:lnSpc>
              <a:spcBef>
                <a:spcPts val="0"/>
              </a:spcBef>
              <a:spcAft>
                <a:spcPts val="800"/>
              </a:spcAft>
              <a:buNone/>
            </a:pPr>
            <a:r>
              <a:rPr lang="fr-CA" sz="2300" b="1" kern="100" dirty="0">
                <a:effectLst/>
                <a:latin typeface="Essential Sans" pitchFamily="2" charset="77"/>
                <a:ea typeface="Aptos" panose="020B0004020202020204" pitchFamily="34" charset="0"/>
                <a:cs typeface="Arial" panose="020B0604020202020204" pitchFamily="34" charset="0"/>
              </a:rPr>
              <a:t>Durée de la capsule </a:t>
            </a:r>
            <a:br>
              <a:rPr lang="en-CA" sz="2300" kern="100" dirty="0">
                <a:latin typeface="Essential Sans" pitchFamily="2" charset="77"/>
                <a:ea typeface="Aptos" panose="020B0004020202020204" pitchFamily="34" charset="0"/>
                <a:cs typeface="Arial" panose="020B0604020202020204" pitchFamily="34" charset="0"/>
              </a:rPr>
            </a:br>
            <a:r>
              <a:rPr lang="fr-CA" sz="2200" kern="100" dirty="0">
                <a:effectLst/>
                <a:latin typeface="Essential Sans" pitchFamily="2" charset="77"/>
                <a:ea typeface="Aptos" panose="020B0004020202020204" pitchFamily="34" charset="0"/>
                <a:cs typeface="Arial" panose="020B0604020202020204" pitchFamily="34" charset="0"/>
              </a:rPr>
              <a:t>0 h 3 min 58 s</a:t>
            </a:r>
            <a:endParaRPr lang="en-CA" sz="2200" kern="100" dirty="0">
              <a:effectLst/>
              <a:latin typeface="Essential Sans" pitchFamily="2" charset="77"/>
              <a:ea typeface="Aptos" panose="020B00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0D300BF-B1E0-A478-4B0E-73B361F80346}"/>
              </a:ext>
            </a:extLst>
          </p:cNvPr>
          <p:cNvSpPr>
            <a:spLocks noGrp="1"/>
          </p:cNvSpPr>
          <p:nvPr>
            <p:ph type="title"/>
          </p:nvPr>
        </p:nvSpPr>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Présentation de la </a:t>
            </a:r>
            <a:r>
              <a:rPr lang="fr-CA" sz="3000" b="1" kern="100" dirty="0">
                <a:solidFill>
                  <a:srgbClr val="FECC2D"/>
                </a:solidFill>
                <a:effectLst/>
                <a:latin typeface="Essential Sans" pitchFamily="2" charset="77"/>
                <a:ea typeface="Times New Roman" panose="02020603050405020304" pitchFamily="18" charset="0"/>
                <a:cs typeface="Times New Roman" panose="02020603050405020304" pitchFamily="18" charset="0"/>
              </a:rPr>
              <a:t>capsule 1</a:t>
            </a:r>
            <a:endParaRPr lang="en-US" sz="3000" dirty="0">
              <a:solidFill>
                <a:srgbClr val="FECC2D"/>
              </a:solidFill>
            </a:endParaRPr>
          </a:p>
        </p:txBody>
      </p:sp>
      <p:sp>
        <p:nvSpPr>
          <p:cNvPr id="9" name="Content Placeholder 2">
            <a:extLst>
              <a:ext uri="{FF2B5EF4-FFF2-40B4-BE49-F238E27FC236}">
                <a16:creationId xmlns:a16="http://schemas.microsoft.com/office/drawing/2014/main" id="{388A2B88-E6FD-F292-CE1E-5439C8EE5CD7}"/>
              </a:ext>
            </a:extLst>
          </p:cNvPr>
          <p:cNvSpPr txBox="1">
            <a:spLocks/>
          </p:cNvSpPr>
          <p:nvPr/>
        </p:nvSpPr>
        <p:spPr>
          <a:xfrm>
            <a:off x="5946229" y="1836492"/>
            <a:ext cx="5479010" cy="48064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Bef>
                <a:spcPts val="0"/>
              </a:spcBef>
              <a:spcAft>
                <a:spcPts val="800"/>
              </a:spcAft>
              <a:buFont typeface="Arial" panose="020B0604020202020204" pitchFamily="34" charset="0"/>
              <a:buNone/>
            </a:pPr>
            <a:r>
              <a:rPr lang="fr-CA" sz="2400" b="1" kern="100" dirty="0">
                <a:latin typeface="Essential Sans" pitchFamily="2" charset="77"/>
                <a:ea typeface="Aptos" panose="020B0004020202020204" pitchFamily="34" charset="0"/>
                <a:cs typeface="Arial" panose="020B0604020202020204" pitchFamily="34" charset="0"/>
              </a:rPr>
              <a:t>Objectifs de la capsule</a:t>
            </a:r>
            <a:endParaRPr lang="en-CA" sz="2400" kern="100" dirty="0">
              <a:latin typeface="Essential Sans" pitchFamily="2" charset="77"/>
              <a:ea typeface="Aptos" panose="020B0004020202020204" pitchFamily="34" charset="0"/>
              <a:cs typeface="Arial" panose="020B0604020202020204" pitchFamily="34" charset="0"/>
            </a:endParaRPr>
          </a:p>
          <a:p>
            <a:pPr marL="0" indent="0" algn="just">
              <a:lnSpc>
                <a:spcPct val="107000"/>
              </a:lnSpc>
              <a:spcBef>
                <a:spcPts val="0"/>
              </a:spcBef>
              <a:spcAft>
                <a:spcPts val="800"/>
              </a:spcAft>
              <a:buFont typeface="Arial" panose="020B0604020202020204" pitchFamily="34" charset="0"/>
              <a:buNone/>
            </a:pPr>
            <a:r>
              <a:rPr lang="fr-CA" sz="2200" kern="100" dirty="0">
                <a:latin typeface="Essential Sans" pitchFamily="2" charset="77"/>
                <a:ea typeface="Aptos" panose="020B0004020202020204" pitchFamily="34" charset="0"/>
                <a:cs typeface="Arial" panose="020B0604020202020204" pitchFamily="34" charset="0"/>
              </a:rPr>
              <a:t>Cette capsule permettra au mentor de : </a:t>
            </a:r>
            <a:endParaRPr lang="en-CA" sz="2200" kern="100" dirty="0">
              <a:latin typeface="Essential Sans" pitchFamily="2" charset="77"/>
              <a:ea typeface="Aptos" panose="020B0004020202020204" pitchFamily="34" charset="0"/>
              <a:cs typeface="Arial" panose="020B0604020202020204" pitchFamily="34" charset="0"/>
            </a:endParaRPr>
          </a:p>
          <a:p>
            <a:pPr>
              <a:lnSpc>
                <a:spcPct val="107000"/>
              </a:lnSpc>
              <a:spcBef>
                <a:spcPts val="0"/>
              </a:spcBef>
              <a:spcAft>
                <a:spcPts val="800"/>
              </a:spcAft>
              <a:buClr>
                <a:srgbClr val="FECC2D"/>
              </a:buClr>
            </a:pPr>
            <a:r>
              <a:rPr lang="fr-CA" sz="2000" kern="100" dirty="0">
                <a:latin typeface="Essential Sans" pitchFamily="2" charset="77"/>
                <a:ea typeface="Aptos" panose="020B0004020202020204" pitchFamily="34" charset="0"/>
                <a:cs typeface="Arial" panose="020B0604020202020204" pitchFamily="34" charset="0"/>
              </a:rPr>
              <a:t>se familiariser avec deux conceptions de l’intelligence;</a:t>
            </a:r>
            <a:endParaRPr lang="en-CA" sz="2000" kern="100" dirty="0">
              <a:latin typeface="Essential Sans" pitchFamily="2" charset="77"/>
              <a:ea typeface="Aptos" panose="020B0004020202020204" pitchFamily="34" charset="0"/>
              <a:cs typeface="Arial" panose="020B0604020202020204" pitchFamily="34" charset="0"/>
            </a:endParaRPr>
          </a:p>
          <a:p>
            <a:pPr>
              <a:lnSpc>
                <a:spcPct val="107000"/>
              </a:lnSpc>
              <a:spcBef>
                <a:spcPts val="0"/>
              </a:spcBef>
              <a:spcAft>
                <a:spcPts val="800"/>
              </a:spcAft>
              <a:buClr>
                <a:srgbClr val="FECC2D"/>
              </a:buClr>
            </a:pPr>
            <a:r>
              <a:rPr lang="fr-CA" sz="2000" kern="100" dirty="0">
                <a:latin typeface="Essential Sans" pitchFamily="2" charset="77"/>
                <a:ea typeface="Aptos" panose="020B0004020202020204" pitchFamily="34" charset="0"/>
                <a:cs typeface="Arial" panose="020B0604020202020204" pitchFamily="34" charset="0"/>
              </a:rPr>
              <a:t>réfléchir à sa propre conception de l’intelligence et à ses effets sur la relation d’accompagnement;</a:t>
            </a:r>
            <a:endParaRPr lang="en-CA" sz="2000" kern="100" dirty="0">
              <a:latin typeface="Essential Sans" pitchFamily="2" charset="77"/>
              <a:ea typeface="Aptos" panose="020B0004020202020204" pitchFamily="34" charset="0"/>
              <a:cs typeface="Arial" panose="020B0604020202020204" pitchFamily="34" charset="0"/>
            </a:endParaRPr>
          </a:p>
          <a:p>
            <a:pPr>
              <a:lnSpc>
                <a:spcPct val="107000"/>
              </a:lnSpc>
              <a:spcBef>
                <a:spcPts val="0"/>
              </a:spcBef>
              <a:spcAft>
                <a:spcPts val="800"/>
              </a:spcAft>
              <a:buClr>
                <a:srgbClr val="FECC2D"/>
              </a:buClr>
            </a:pPr>
            <a:r>
              <a:rPr lang="fr-CA" sz="2000" kern="100" dirty="0">
                <a:latin typeface="Essential Sans" pitchFamily="2" charset="77"/>
                <a:ea typeface="Aptos" panose="020B0004020202020204" pitchFamily="34" charset="0"/>
                <a:cs typeface="Arial" panose="020B0604020202020204" pitchFamily="34" charset="0"/>
              </a:rPr>
              <a:t>favoriser le développement d’une conception évolutive de l’intelligence chez son jeune mentoré.</a:t>
            </a:r>
            <a:endParaRPr lang="en-CA" sz="2000" kern="100" dirty="0">
              <a:latin typeface="Essential Sans"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206356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300BF-B1E0-A478-4B0E-73B361F80346}"/>
              </a:ext>
            </a:extLst>
          </p:cNvPr>
          <p:cNvSpPr>
            <a:spLocks noGrp="1"/>
          </p:cNvSpPr>
          <p:nvPr>
            <p:ph type="title"/>
          </p:nvPr>
        </p:nvSpPr>
        <p:spPr>
          <a:xfrm>
            <a:off x="1381990" y="219653"/>
            <a:ext cx="9310255" cy="902565"/>
          </a:xfrm>
        </p:spPr>
        <p:txBody>
          <a:bodyPr>
            <a:normAutofit/>
          </a:bodyPr>
          <a:lstStyle/>
          <a:p>
            <a:r>
              <a:rPr lang="fr-CA" sz="3000" b="1" dirty="0">
                <a:effectLst/>
                <a:latin typeface="Essential Sans" pitchFamily="2" charset="77"/>
                <a:ea typeface="Aptos" panose="020B0004020202020204" pitchFamily="34" charset="0"/>
              </a:rPr>
              <a:t>Visionnement de la </a:t>
            </a:r>
            <a:r>
              <a:rPr lang="fr-CA" sz="3000" b="1" dirty="0">
                <a:solidFill>
                  <a:srgbClr val="FECC2D"/>
                </a:solidFill>
                <a:effectLst/>
                <a:latin typeface="Essential Sans" pitchFamily="2" charset="77"/>
                <a:ea typeface="Aptos" panose="020B0004020202020204" pitchFamily="34" charset="0"/>
              </a:rPr>
              <a:t>capsule </a:t>
            </a:r>
            <a:endParaRPr lang="en-US" sz="3000" dirty="0">
              <a:solidFill>
                <a:srgbClr val="FECC2D"/>
              </a:solidFill>
              <a:latin typeface="Essential Sans" pitchFamily="2" charset="77"/>
            </a:endParaRPr>
          </a:p>
        </p:txBody>
      </p:sp>
      <p:pic>
        <p:nvPicPr>
          <p:cNvPr id="5" name="Adopter Une Conception Évolutive De L'intelligence-720p">
            <a:hlinkClick r:id="" action="ppaction://media"/>
            <a:extLst>
              <a:ext uri="{FF2B5EF4-FFF2-40B4-BE49-F238E27FC236}">
                <a16:creationId xmlns:a16="http://schemas.microsoft.com/office/drawing/2014/main" id="{D7F07EB7-A413-153A-47BE-53C0C84DCA5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9755" y="1083107"/>
            <a:ext cx="9192490" cy="5093856"/>
          </a:xfrm>
        </p:spPr>
      </p:pic>
    </p:spTree>
    <p:extLst>
      <p:ext uri="{BB962C8B-B14F-4D97-AF65-F5344CB8AC3E}">
        <p14:creationId xmlns:p14="http://schemas.microsoft.com/office/powerpoint/2010/main" val="59736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1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93BA8-977E-866A-32D8-E00E979734A4}"/>
              </a:ext>
            </a:extLst>
          </p:cNvPr>
          <p:cNvSpPr>
            <a:spLocks noGrp="1"/>
          </p:cNvSpPr>
          <p:nvPr>
            <p:ph type="title"/>
          </p:nvPr>
        </p:nvSpPr>
        <p:spPr>
          <a:xfrm>
            <a:off x="5166360" y="365125"/>
            <a:ext cx="6182360" cy="1325563"/>
          </a:xfrm>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Activités réflexives</a:t>
            </a:r>
            <a:endParaRPr lang="en-US" sz="3000" b="1" dirty="0">
              <a:latin typeface="Essential Sans" pitchFamily="2" charset="77"/>
            </a:endParaRPr>
          </a:p>
        </p:txBody>
      </p:sp>
      <p:sp>
        <p:nvSpPr>
          <p:cNvPr id="3" name="Content Placeholder 2">
            <a:extLst>
              <a:ext uri="{FF2B5EF4-FFF2-40B4-BE49-F238E27FC236}">
                <a16:creationId xmlns:a16="http://schemas.microsoft.com/office/drawing/2014/main" id="{5A7FE573-4109-E5A2-E41A-0FE59A87E2A1}"/>
              </a:ext>
            </a:extLst>
          </p:cNvPr>
          <p:cNvSpPr>
            <a:spLocks noGrp="1"/>
          </p:cNvSpPr>
          <p:nvPr>
            <p:ph idx="1"/>
          </p:nvPr>
        </p:nvSpPr>
        <p:spPr>
          <a:xfrm>
            <a:off x="5217160" y="1727199"/>
            <a:ext cx="6517640" cy="4134803"/>
          </a:xfrm>
        </p:spPr>
        <p:txBody>
          <a:bodyPr>
            <a:normAutofit/>
          </a:bodyPr>
          <a:lstStyle/>
          <a:p>
            <a:pPr marL="0" marR="0" indent="0">
              <a:lnSpc>
                <a:spcPct val="107000"/>
              </a:lnSpc>
              <a:spcBef>
                <a:spcPts val="0"/>
              </a:spcBef>
              <a:spcAft>
                <a:spcPts val="800"/>
              </a:spcAft>
              <a:buNone/>
            </a:pPr>
            <a:r>
              <a:rPr lang="fr-CA" sz="2300" b="1" kern="100" dirty="0">
                <a:effectLst/>
                <a:latin typeface="Essential Sans" pitchFamily="2" charset="77"/>
                <a:ea typeface="Aptos" panose="020B0004020202020204" pitchFamily="34" charset="0"/>
                <a:cs typeface="Arial" panose="020B0604020202020204" pitchFamily="34" charset="0"/>
              </a:rPr>
              <a:t>Activité 1</a:t>
            </a:r>
            <a:endParaRPr lang="en-CA" sz="2300" kern="100" dirty="0">
              <a:effectLst/>
              <a:latin typeface="Essential Sans" pitchFamily="2" charset="77"/>
              <a:ea typeface="Aptos" panose="020B0004020202020204" pitchFamily="34" charset="0"/>
              <a:cs typeface="Arial" panose="020B0604020202020204" pitchFamily="34" charset="0"/>
            </a:endParaRPr>
          </a:p>
          <a:p>
            <a:pPr marL="0" marR="0" indent="0">
              <a:lnSpc>
                <a:spcPct val="107000"/>
              </a:lnSpc>
              <a:spcBef>
                <a:spcPts val="0"/>
              </a:spcBef>
              <a:spcAft>
                <a:spcPts val="800"/>
              </a:spcAft>
              <a:buNone/>
            </a:pPr>
            <a:r>
              <a:rPr lang="fr-CA" sz="2100" kern="100" dirty="0">
                <a:effectLst/>
                <a:latin typeface="Essential Sans" pitchFamily="2" charset="77"/>
                <a:ea typeface="Aptos" panose="020B0004020202020204" pitchFamily="34" charset="0"/>
                <a:cs typeface="Arial" panose="020B0604020202020204" pitchFamily="34" charset="0"/>
              </a:rPr>
              <a:t>L’activité 1 vous permettra de mieux comprendre comment se manifestent les différentes conceptions </a:t>
            </a:r>
            <a:br>
              <a:rPr lang="fr-CA" sz="2100" kern="100" dirty="0">
                <a:effectLst/>
                <a:latin typeface="Essential Sans" pitchFamily="2" charset="77"/>
                <a:ea typeface="Aptos" panose="020B0004020202020204" pitchFamily="34" charset="0"/>
                <a:cs typeface="Arial" panose="020B0604020202020204" pitchFamily="34" charset="0"/>
              </a:rPr>
            </a:br>
            <a:r>
              <a:rPr lang="fr-CA" sz="2100" kern="100" dirty="0">
                <a:effectLst/>
                <a:latin typeface="Essential Sans" pitchFamily="2" charset="77"/>
                <a:ea typeface="Aptos" panose="020B0004020202020204" pitchFamily="34" charset="0"/>
                <a:cs typeface="Arial" panose="020B0604020202020204" pitchFamily="34" charset="0"/>
              </a:rPr>
              <a:t>de l’intelligence. </a:t>
            </a:r>
            <a:endParaRPr lang="en-CA" sz="2100" kern="100" dirty="0">
              <a:effectLst/>
              <a:latin typeface="Essential Sans" pitchFamily="2" charset="77"/>
              <a:ea typeface="Aptos" panose="020B0004020202020204" pitchFamily="34" charset="0"/>
              <a:cs typeface="Arial" panose="020B0604020202020204" pitchFamily="34" charset="0"/>
            </a:endParaRPr>
          </a:p>
          <a:p>
            <a:pPr marL="0" marR="0" indent="0">
              <a:lnSpc>
                <a:spcPct val="107000"/>
              </a:lnSpc>
              <a:spcBef>
                <a:spcPts val="0"/>
              </a:spcBef>
              <a:spcAft>
                <a:spcPts val="800"/>
              </a:spcAft>
              <a:buNone/>
            </a:pPr>
            <a:r>
              <a:rPr lang="fr-CA" sz="2100" kern="100" dirty="0">
                <a:effectLst/>
                <a:latin typeface="Essential Sans" pitchFamily="2" charset="77"/>
                <a:ea typeface="Aptos" panose="020B0004020202020204" pitchFamily="34" charset="0"/>
                <a:cs typeface="Arial" panose="020B0604020202020204" pitchFamily="34" charset="0"/>
              </a:rPr>
              <a:t>Lisez les énoncés et indiquez entre les parenthèses </a:t>
            </a:r>
            <a:br>
              <a:rPr lang="fr-CA" sz="2100" kern="100" dirty="0">
                <a:effectLst/>
                <a:latin typeface="Essential Sans" pitchFamily="2" charset="77"/>
                <a:ea typeface="Aptos" panose="020B0004020202020204" pitchFamily="34" charset="0"/>
                <a:cs typeface="Arial" panose="020B0604020202020204" pitchFamily="34" charset="0"/>
              </a:rPr>
            </a:br>
            <a:r>
              <a:rPr lang="fr-CA" sz="2100" kern="100" dirty="0">
                <a:effectLst/>
                <a:latin typeface="Essential Sans" pitchFamily="2" charset="77"/>
                <a:ea typeface="Aptos" panose="020B0004020202020204" pitchFamily="34" charset="0"/>
                <a:cs typeface="Arial" panose="020B0604020202020204" pitchFamily="34" charset="0"/>
              </a:rPr>
              <a:t>à quelle conception de l’intelligence ils vous semblent référer en indiquant « </a:t>
            </a:r>
            <a:r>
              <a:rPr lang="fr-CA" sz="2100" b="1" kern="100" dirty="0">
                <a:effectLst/>
                <a:latin typeface="Essential Sans" pitchFamily="2" charset="77"/>
                <a:ea typeface="Aptos" panose="020B0004020202020204" pitchFamily="34" charset="0"/>
                <a:cs typeface="Arial" panose="020B0604020202020204" pitchFamily="34" charset="0"/>
              </a:rPr>
              <a:t>F</a:t>
            </a:r>
            <a:r>
              <a:rPr lang="fr-CA" sz="2100" kern="100" dirty="0">
                <a:effectLst/>
                <a:latin typeface="Essential Sans" pitchFamily="2" charset="77"/>
                <a:ea typeface="Aptos" panose="020B0004020202020204" pitchFamily="34" charset="0"/>
                <a:cs typeface="Arial" panose="020B0604020202020204" pitchFamily="34" charset="0"/>
              </a:rPr>
              <a:t> » pour fixe (statique) et </a:t>
            </a:r>
            <a:br>
              <a:rPr lang="fr-CA" sz="2100" kern="100" dirty="0">
                <a:effectLst/>
                <a:latin typeface="Essential Sans" pitchFamily="2" charset="77"/>
                <a:ea typeface="Aptos" panose="020B0004020202020204" pitchFamily="34" charset="0"/>
                <a:cs typeface="Arial" panose="020B0604020202020204" pitchFamily="34" charset="0"/>
              </a:rPr>
            </a:br>
            <a:r>
              <a:rPr lang="fr-CA" sz="2100" kern="100" dirty="0">
                <a:effectLst/>
                <a:latin typeface="Essential Sans" pitchFamily="2" charset="77"/>
                <a:ea typeface="Aptos" panose="020B0004020202020204" pitchFamily="34" charset="0"/>
                <a:cs typeface="Arial" panose="020B0604020202020204" pitchFamily="34" charset="0"/>
              </a:rPr>
              <a:t>« </a:t>
            </a:r>
            <a:r>
              <a:rPr lang="fr-CA" sz="2100" b="1" kern="100" dirty="0" err="1">
                <a:effectLst/>
                <a:latin typeface="Essential Sans" pitchFamily="2" charset="77"/>
                <a:ea typeface="Aptos" panose="020B0004020202020204" pitchFamily="34" charset="0"/>
                <a:cs typeface="Arial" panose="020B0604020202020204" pitchFamily="34" charset="0"/>
              </a:rPr>
              <a:t>É</a:t>
            </a:r>
            <a:r>
              <a:rPr lang="fr-CA" sz="2100" kern="100" dirty="0">
                <a:effectLst/>
                <a:latin typeface="Essential Sans" pitchFamily="2" charset="77"/>
                <a:ea typeface="Aptos" panose="020B0004020202020204" pitchFamily="34" charset="0"/>
                <a:cs typeface="Arial" panose="020B0604020202020204" pitchFamily="34" charset="0"/>
              </a:rPr>
              <a:t> » pour évolutive.</a:t>
            </a:r>
            <a:endParaRPr lang="en-CA" sz="2100" kern="100" dirty="0">
              <a:effectLst/>
              <a:latin typeface="Essential Sans" pitchFamily="2" charset="77"/>
              <a:ea typeface="Aptos" panose="020B00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8719389-B4D0-A453-3B9A-EE1F8B91EA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9250" y="275590"/>
            <a:ext cx="3975100" cy="3441700"/>
          </a:xfrm>
          <a:prstGeom prst="rect">
            <a:avLst/>
          </a:prstGeom>
        </p:spPr>
      </p:pic>
    </p:spTree>
    <p:extLst>
      <p:ext uri="{BB962C8B-B14F-4D97-AF65-F5344CB8AC3E}">
        <p14:creationId xmlns:p14="http://schemas.microsoft.com/office/powerpoint/2010/main" val="384754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37AE5924-C91D-EFA5-2296-976313D4E772}"/>
              </a:ext>
            </a:extLst>
          </p:cNvPr>
          <p:cNvGrpSpPr/>
          <p:nvPr/>
        </p:nvGrpSpPr>
        <p:grpSpPr>
          <a:xfrm>
            <a:off x="-2456596" y="-1586506"/>
            <a:ext cx="7765577" cy="7765577"/>
            <a:chOff x="2729553" y="-1678676"/>
            <a:chExt cx="7765577" cy="7765577"/>
          </a:xfrm>
        </p:grpSpPr>
        <p:sp>
          <p:nvSpPr>
            <p:cNvPr id="28" name="Oval 27">
              <a:extLst>
                <a:ext uri="{FF2B5EF4-FFF2-40B4-BE49-F238E27FC236}">
                  <a16:creationId xmlns:a16="http://schemas.microsoft.com/office/drawing/2014/main" id="{A5BED4F3-003B-2071-3515-F1156BEBFC33}"/>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A67BB174-502E-2773-097F-B1534E1EE5B6}"/>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4A9AF3FA-59EA-8EED-7C07-F2CA564D31C3}"/>
              </a:ext>
            </a:extLst>
          </p:cNvPr>
          <p:cNvSpPr>
            <a:spLocks noGrp="1"/>
          </p:cNvSpPr>
          <p:nvPr>
            <p:ph idx="1"/>
          </p:nvPr>
        </p:nvSpPr>
        <p:spPr>
          <a:xfrm>
            <a:off x="1275080" y="1181066"/>
            <a:ext cx="4810760" cy="4978083"/>
          </a:xfrm>
        </p:spPr>
        <p:txBody>
          <a:bodyPr>
            <a:normAutofit/>
          </a:bodyPr>
          <a:lstStyle/>
          <a:p>
            <a:pPr marL="0" indent="0">
              <a:lnSpc>
                <a:spcPct val="100000"/>
              </a:lnSpc>
              <a:buNone/>
            </a:pPr>
            <a:r>
              <a:rPr lang="en-US" sz="2000" dirty="0">
                <a:latin typeface="Essential Sans" pitchFamily="2" charset="77"/>
              </a:rPr>
              <a:t>Je </a:t>
            </a:r>
            <a:r>
              <a:rPr lang="en-US" sz="2000" dirty="0" err="1">
                <a:latin typeface="Essential Sans" pitchFamily="2" charset="77"/>
              </a:rPr>
              <a:t>n’y</a:t>
            </a:r>
            <a:r>
              <a:rPr lang="en-US" sz="2000" dirty="0">
                <a:latin typeface="Essential Sans" pitchFamily="2" charset="77"/>
              </a:rPr>
              <a:t> arrive pas. </a:t>
            </a:r>
            <a:r>
              <a:rPr lang="en-US" sz="2000" dirty="0" err="1">
                <a:latin typeface="Essential Sans" pitchFamily="2" charset="77"/>
              </a:rPr>
              <a:t>J’aimerais</a:t>
            </a:r>
            <a:r>
              <a:rPr lang="en-US" sz="2000" dirty="0">
                <a:latin typeface="Essential Sans" pitchFamily="2" charset="77"/>
              </a:rPr>
              <a:t> </a:t>
            </a:r>
            <a:r>
              <a:rPr lang="en-US" sz="2000" dirty="0" err="1">
                <a:latin typeface="Essential Sans" pitchFamily="2" charset="77"/>
              </a:rPr>
              <a:t>trouver</a:t>
            </a:r>
            <a:r>
              <a:rPr lang="en-US" sz="2000" dirty="0">
                <a:latin typeface="Essential Sans" pitchFamily="2" charset="77"/>
              </a:rPr>
              <a:t> </a:t>
            </a:r>
            <a:r>
              <a:rPr lang="en-US" sz="2000" dirty="0" err="1">
                <a:latin typeface="Essential Sans" pitchFamily="2" charset="77"/>
              </a:rPr>
              <a:t>une</a:t>
            </a:r>
            <a:r>
              <a:rPr lang="en-US" sz="2000" dirty="0">
                <a:latin typeface="Essential Sans" pitchFamily="2" charset="77"/>
              </a:rPr>
              <a:t> </a:t>
            </a:r>
            <a:r>
              <a:rPr lang="en-US" sz="2000" dirty="0" err="1">
                <a:latin typeface="Essential Sans" pitchFamily="2" charset="77"/>
              </a:rPr>
              <a:t>autre</a:t>
            </a:r>
            <a:r>
              <a:rPr lang="en-US" sz="2000" dirty="0">
                <a:latin typeface="Essential Sans" pitchFamily="2" charset="77"/>
              </a:rPr>
              <a:t> solution.</a:t>
            </a:r>
          </a:p>
          <a:p>
            <a:pPr marL="0" indent="0">
              <a:lnSpc>
                <a:spcPct val="100000"/>
              </a:lnSpc>
              <a:buNone/>
            </a:pPr>
            <a:r>
              <a:rPr lang="en-US" sz="2000" dirty="0" err="1">
                <a:latin typeface="Essential Sans" pitchFamily="2" charset="77"/>
              </a:rPr>
              <a:t>J’ai</a:t>
            </a:r>
            <a:r>
              <a:rPr lang="en-US" sz="2000" dirty="0">
                <a:latin typeface="Essential Sans" pitchFamily="2" charset="77"/>
              </a:rPr>
              <a:t> de la chance d’être </a:t>
            </a:r>
            <a:r>
              <a:rPr lang="en-US" sz="2000" dirty="0" err="1">
                <a:latin typeface="Essential Sans" pitchFamily="2" charset="77"/>
              </a:rPr>
              <a:t>aussi</a:t>
            </a:r>
            <a:r>
              <a:rPr lang="en-US" sz="2000" dirty="0">
                <a:latin typeface="Essential Sans" pitchFamily="2" charset="77"/>
              </a:rPr>
              <a:t> intelligent(e).</a:t>
            </a:r>
          </a:p>
          <a:p>
            <a:pPr marL="0" indent="0">
              <a:lnSpc>
                <a:spcPct val="100000"/>
              </a:lnSpc>
              <a:buNone/>
            </a:pPr>
            <a:r>
              <a:rPr lang="en-US" sz="2000" dirty="0" err="1">
                <a:latin typeface="Essential Sans" pitchFamily="2" charset="77"/>
              </a:rPr>
              <a:t>L’algèbre</a:t>
            </a:r>
            <a:r>
              <a:rPr lang="en-US" sz="2000" dirty="0">
                <a:latin typeface="Essential Sans" pitchFamily="2" charset="77"/>
              </a:rPr>
              <a:t>, </a:t>
            </a:r>
            <a:r>
              <a:rPr lang="en-US" sz="2000" dirty="0" err="1">
                <a:latin typeface="Essential Sans" pitchFamily="2" charset="77"/>
              </a:rPr>
              <a:t>ce</a:t>
            </a:r>
            <a:r>
              <a:rPr lang="en-US" sz="2000" dirty="0">
                <a:latin typeface="Essential Sans" pitchFamily="2" charset="77"/>
              </a:rPr>
              <a:t> </a:t>
            </a:r>
            <a:r>
              <a:rPr lang="en-US" sz="2000" dirty="0" err="1">
                <a:latin typeface="Essential Sans" pitchFamily="2" charset="77"/>
              </a:rPr>
              <a:t>n’est</a:t>
            </a:r>
            <a:r>
              <a:rPr lang="en-US" sz="2000" dirty="0">
                <a:latin typeface="Essential Sans" pitchFamily="2" charset="77"/>
              </a:rPr>
              <a:t> pas pour </a:t>
            </a:r>
            <a:r>
              <a:rPr lang="en-US" sz="2000" dirty="0" err="1">
                <a:latin typeface="Essential Sans" pitchFamily="2" charset="77"/>
              </a:rPr>
              <a:t>moi</a:t>
            </a:r>
            <a:r>
              <a:rPr lang="en-US" sz="2000" dirty="0">
                <a:latin typeface="Essential Sans" pitchFamily="2" charset="77"/>
              </a:rPr>
              <a:t>.</a:t>
            </a:r>
          </a:p>
          <a:p>
            <a:pPr marL="0" indent="0">
              <a:lnSpc>
                <a:spcPct val="100000"/>
              </a:lnSpc>
              <a:buNone/>
            </a:pPr>
            <a:r>
              <a:rPr lang="en-US" sz="2000" dirty="0" err="1">
                <a:latin typeface="Essential Sans" pitchFamily="2" charset="77"/>
              </a:rPr>
              <a:t>Mes</a:t>
            </a:r>
            <a:r>
              <a:rPr lang="en-US" sz="2000" dirty="0">
                <a:latin typeface="Essential Sans" pitchFamily="2" charset="77"/>
              </a:rPr>
              <a:t> efforts </a:t>
            </a:r>
            <a:r>
              <a:rPr lang="en-US" sz="2000" dirty="0" err="1">
                <a:latin typeface="Essential Sans" pitchFamily="2" charset="77"/>
              </a:rPr>
              <a:t>ont</a:t>
            </a:r>
            <a:r>
              <a:rPr lang="en-US" sz="2000" dirty="0">
                <a:latin typeface="Essential Sans" pitchFamily="2" charset="77"/>
              </a:rPr>
              <a:t> </a:t>
            </a:r>
            <a:r>
              <a:rPr lang="en-US" sz="2000" dirty="0" err="1">
                <a:latin typeface="Essential Sans" pitchFamily="2" charset="77"/>
              </a:rPr>
              <a:t>porté</a:t>
            </a:r>
            <a:r>
              <a:rPr lang="en-US" sz="2000" dirty="0">
                <a:latin typeface="Essential Sans" pitchFamily="2" charset="77"/>
              </a:rPr>
              <a:t> fruit !</a:t>
            </a:r>
          </a:p>
          <a:p>
            <a:pPr marL="0" indent="0">
              <a:lnSpc>
                <a:spcPct val="100000"/>
              </a:lnSpc>
              <a:buNone/>
            </a:pPr>
            <a:r>
              <a:rPr lang="en-US" sz="2000" dirty="0">
                <a:latin typeface="Essential Sans" pitchFamily="2" charset="77"/>
              </a:rPr>
              <a:t>Qui </a:t>
            </a:r>
            <a:r>
              <a:rPr lang="en-US" sz="2000" dirty="0" err="1">
                <a:latin typeface="Essential Sans" pitchFamily="2" charset="77"/>
              </a:rPr>
              <a:t>peut</a:t>
            </a:r>
            <a:r>
              <a:rPr lang="en-US" sz="2000" dirty="0">
                <a:latin typeface="Essential Sans" pitchFamily="2" charset="77"/>
              </a:rPr>
              <a:t> </a:t>
            </a:r>
            <a:r>
              <a:rPr lang="en-US" sz="2000" dirty="0" err="1">
                <a:latin typeface="Essential Sans" pitchFamily="2" charset="77"/>
              </a:rPr>
              <a:t>m’offrir</a:t>
            </a:r>
            <a:r>
              <a:rPr lang="en-US" sz="2000" dirty="0">
                <a:latin typeface="Essential Sans" pitchFamily="2" charset="77"/>
              </a:rPr>
              <a:t> de </a:t>
            </a:r>
            <a:r>
              <a:rPr lang="en-US" sz="2000" dirty="0" err="1">
                <a:latin typeface="Essential Sans" pitchFamily="2" charset="77"/>
              </a:rPr>
              <a:t>l’aide</a:t>
            </a:r>
            <a:r>
              <a:rPr lang="en-US" sz="2000" dirty="0">
                <a:latin typeface="Essential Sans" pitchFamily="2" charset="77"/>
              </a:rPr>
              <a:t> ?</a:t>
            </a:r>
          </a:p>
          <a:p>
            <a:pPr marL="0" indent="0">
              <a:lnSpc>
                <a:spcPct val="100000"/>
              </a:lnSpc>
              <a:buNone/>
            </a:pPr>
            <a:r>
              <a:rPr lang="en-US" sz="2000" dirty="0">
                <a:latin typeface="Essential Sans" pitchFamily="2" charset="77"/>
              </a:rPr>
              <a:t>Les critiques </a:t>
            </a:r>
            <a:r>
              <a:rPr lang="en-US" sz="2000" dirty="0" err="1">
                <a:latin typeface="Essential Sans" pitchFamily="2" charset="77"/>
              </a:rPr>
              <a:t>ont</a:t>
            </a:r>
            <a:r>
              <a:rPr lang="en-US" sz="2000" dirty="0">
                <a:latin typeface="Essential Sans" pitchFamily="2" charset="77"/>
              </a:rPr>
              <a:t> </a:t>
            </a:r>
            <a:r>
              <a:rPr lang="en-US" sz="2000" dirty="0" err="1">
                <a:latin typeface="Essential Sans" pitchFamily="2" charset="77"/>
              </a:rPr>
              <a:t>été</a:t>
            </a:r>
            <a:r>
              <a:rPr lang="en-US" sz="2000" dirty="0">
                <a:latin typeface="Essential Sans" pitchFamily="2" charset="77"/>
              </a:rPr>
              <a:t> </a:t>
            </a:r>
            <a:r>
              <a:rPr lang="en-US" sz="2000" dirty="0" err="1">
                <a:latin typeface="Essential Sans" pitchFamily="2" charset="77"/>
              </a:rPr>
              <a:t>difficiles</a:t>
            </a:r>
            <a:r>
              <a:rPr lang="en-US" sz="2000" dirty="0">
                <a:latin typeface="Essential Sans" pitchFamily="2" charset="77"/>
              </a:rPr>
              <a:t> </a:t>
            </a:r>
            <a:r>
              <a:rPr lang="en-US" sz="2000" dirty="0" err="1">
                <a:latin typeface="Essential Sans" pitchFamily="2" charset="77"/>
              </a:rPr>
              <a:t>à</a:t>
            </a:r>
            <a:r>
              <a:rPr lang="en-US" sz="2000" dirty="0">
                <a:latin typeface="Essential Sans" pitchFamily="2" charset="77"/>
              </a:rPr>
              <a:t> accepter, </a:t>
            </a:r>
            <a:r>
              <a:rPr lang="en-US" sz="2000" dirty="0" err="1">
                <a:latin typeface="Essential Sans" pitchFamily="2" charset="77"/>
              </a:rPr>
              <a:t>mais</a:t>
            </a:r>
            <a:r>
              <a:rPr lang="en-US" sz="2000" dirty="0">
                <a:latin typeface="Essential Sans" pitchFamily="2" charset="77"/>
              </a:rPr>
              <a:t> </a:t>
            </a:r>
            <a:r>
              <a:rPr lang="en-US" sz="2000" dirty="0" err="1">
                <a:latin typeface="Essential Sans" pitchFamily="2" charset="77"/>
              </a:rPr>
              <a:t>elles</a:t>
            </a:r>
            <a:r>
              <a:rPr lang="en-US" sz="2000" dirty="0">
                <a:latin typeface="Essential Sans" pitchFamily="2" charset="77"/>
              </a:rPr>
              <a:t> </a:t>
            </a:r>
            <a:r>
              <a:rPr lang="en-US" sz="2000" dirty="0" err="1">
                <a:latin typeface="Essential Sans" pitchFamily="2" charset="77"/>
              </a:rPr>
              <a:t>étaient</a:t>
            </a:r>
            <a:r>
              <a:rPr lang="en-US" sz="2000" dirty="0">
                <a:latin typeface="Essential Sans" pitchFamily="2" charset="77"/>
              </a:rPr>
              <a:t> très </a:t>
            </a:r>
            <a:r>
              <a:rPr lang="en-US" sz="2000" dirty="0" err="1">
                <a:latin typeface="Essential Sans" pitchFamily="2" charset="77"/>
              </a:rPr>
              <a:t>constructives</a:t>
            </a:r>
            <a:r>
              <a:rPr lang="en-US" sz="2000" dirty="0">
                <a:latin typeface="Essential Sans" pitchFamily="2" charset="77"/>
              </a:rPr>
              <a:t>.</a:t>
            </a:r>
          </a:p>
          <a:p>
            <a:pPr marL="0" indent="0">
              <a:lnSpc>
                <a:spcPct val="100000"/>
              </a:lnSpc>
              <a:buNone/>
            </a:pPr>
            <a:r>
              <a:rPr lang="en-US" sz="2000" dirty="0">
                <a:latin typeface="Essential Sans" pitchFamily="2" charset="77"/>
              </a:rPr>
              <a:t>Il a </a:t>
            </a:r>
            <a:r>
              <a:rPr lang="en-US" sz="2000" dirty="0" err="1">
                <a:latin typeface="Essential Sans" pitchFamily="2" charset="77"/>
              </a:rPr>
              <a:t>été</a:t>
            </a:r>
            <a:r>
              <a:rPr lang="en-US" sz="2000" dirty="0">
                <a:latin typeface="Essential Sans" pitchFamily="2" charset="77"/>
              </a:rPr>
              <a:t> </a:t>
            </a:r>
            <a:r>
              <a:rPr lang="en-US" sz="2000" dirty="0" err="1">
                <a:latin typeface="Essential Sans" pitchFamily="2" charset="77"/>
              </a:rPr>
              <a:t>chanceux</a:t>
            </a:r>
            <a:r>
              <a:rPr lang="en-US" sz="2000" dirty="0">
                <a:latin typeface="Essential Sans" pitchFamily="2" charset="77"/>
              </a:rPr>
              <a:t> de </a:t>
            </a:r>
            <a:r>
              <a:rPr lang="en-US" sz="2000" dirty="0" err="1">
                <a:latin typeface="Essential Sans" pitchFamily="2" charset="77"/>
              </a:rPr>
              <a:t>réussir</a:t>
            </a:r>
            <a:r>
              <a:rPr lang="en-US" sz="2000" dirty="0">
                <a:latin typeface="Essential Sans" pitchFamily="2" charset="77"/>
              </a:rPr>
              <a:t> son test du premier coup.</a:t>
            </a:r>
          </a:p>
        </p:txBody>
      </p:sp>
      <p:sp>
        <p:nvSpPr>
          <p:cNvPr id="5" name="Content Placeholder 2">
            <a:extLst>
              <a:ext uri="{FF2B5EF4-FFF2-40B4-BE49-F238E27FC236}">
                <a16:creationId xmlns:a16="http://schemas.microsoft.com/office/drawing/2014/main" id="{DEBB4ECA-90B7-4E30-14C0-4157963714D1}"/>
              </a:ext>
            </a:extLst>
          </p:cNvPr>
          <p:cNvSpPr txBox="1">
            <a:spLocks/>
          </p:cNvSpPr>
          <p:nvPr/>
        </p:nvSpPr>
        <p:spPr>
          <a:xfrm>
            <a:off x="7002780" y="1181066"/>
            <a:ext cx="4650740" cy="49780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dirty="0">
                <a:latin typeface="Essential Sans" pitchFamily="2" charset="77"/>
              </a:rPr>
              <a:t>Je ne </a:t>
            </a:r>
            <a:r>
              <a:rPr lang="en-US" sz="2000" dirty="0" err="1">
                <a:latin typeface="Essential Sans" pitchFamily="2" charset="77"/>
              </a:rPr>
              <a:t>comprendrai</a:t>
            </a:r>
            <a:r>
              <a:rPr lang="en-US" sz="2000" dirty="0">
                <a:latin typeface="Essential Sans" pitchFamily="2" charset="77"/>
              </a:rPr>
              <a:t> jamais </a:t>
            </a:r>
            <a:r>
              <a:rPr lang="en-US" sz="2000" dirty="0" err="1">
                <a:latin typeface="Essential Sans" pitchFamily="2" charset="77"/>
              </a:rPr>
              <a:t>cette</a:t>
            </a:r>
            <a:r>
              <a:rPr lang="en-US" sz="2000" dirty="0">
                <a:latin typeface="Essential Sans" pitchFamily="2" charset="77"/>
              </a:rPr>
              <a:t> matière.</a:t>
            </a:r>
          </a:p>
          <a:p>
            <a:pPr marL="0" indent="0">
              <a:lnSpc>
                <a:spcPct val="100000"/>
              </a:lnSpc>
              <a:buFont typeface="Arial" panose="020B0604020202020204" pitchFamily="34" charset="0"/>
              <a:buNone/>
            </a:pPr>
            <a:r>
              <a:rPr lang="en-US" sz="2000" dirty="0">
                <a:latin typeface="Essential Sans" pitchFamily="2" charset="77"/>
              </a:rPr>
              <a:t>De </a:t>
            </a:r>
            <a:r>
              <a:rPr lang="en-US" sz="2000" dirty="0" err="1">
                <a:latin typeface="Essential Sans" pitchFamily="2" charset="77"/>
              </a:rPr>
              <a:t>toute</a:t>
            </a:r>
            <a:r>
              <a:rPr lang="en-US" sz="2000" dirty="0">
                <a:latin typeface="Essential Sans" pitchFamily="2" charset="77"/>
              </a:rPr>
              <a:t> </a:t>
            </a:r>
            <a:r>
              <a:rPr lang="en-US" sz="2000" dirty="0" err="1">
                <a:latin typeface="Essential Sans" pitchFamily="2" charset="77"/>
              </a:rPr>
              <a:t>façon</a:t>
            </a:r>
            <a:r>
              <a:rPr lang="en-US" sz="2000" dirty="0">
                <a:latin typeface="Essential Sans" pitchFamily="2" charset="77"/>
              </a:rPr>
              <a:t>, </a:t>
            </a:r>
            <a:r>
              <a:rPr lang="en-US" sz="2000" dirty="0" err="1">
                <a:latin typeface="Essential Sans" pitchFamily="2" charset="77"/>
              </a:rPr>
              <a:t>ça</a:t>
            </a:r>
            <a:r>
              <a:rPr lang="en-US" sz="2000" dirty="0">
                <a:latin typeface="Essential Sans" pitchFamily="2" charset="77"/>
              </a:rPr>
              <a:t> ne </a:t>
            </a:r>
            <a:r>
              <a:rPr lang="en-US" sz="2000" dirty="0" err="1">
                <a:latin typeface="Essential Sans" pitchFamily="2" charset="77"/>
              </a:rPr>
              <a:t>fonctionnera</a:t>
            </a:r>
            <a:r>
              <a:rPr lang="en-US" sz="2000" dirty="0">
                <a:latin typeface="Essential Sans" pitchFamily="2" charset="77"/>
              </a:rPr>
              <a:t> pas.</a:t>
            </a:r>
          </a:p>
          <a:p>
            <a:pPr marL="0" indent="0">
              <a:lnSpc>
                <a:spcPct val="100000"/>
              </a:lnSpc>
              <a:buFont typeface="Arial" panose="020B0604020202020204" pitchFamily="34" charset="0"/>
              <a:buNone/>
            </a:pPr>
            <a:r>
              <a:rPr lang="en-US" sz="2000" dirty="0">
                <a:latin typeface="Essential Sans" pitchFamily="2" charset="77"/>
              </a:rPr>
              <a:t>On </a:t>
            </a:r>
            <a:r>
              <a:rPr lang="en-US" sz="2000" dirty="0" err="1">
                <a:latin typeface="Essential Sans" pitchFamily="2" charset="77"/>
              </a:rPr>
              <a:t>peut</a:t>
            </a:r>
            <a:r>
              <a:rPr lang="en-US" sz="2000" dirty="0">
                <a:latin typeface="Essential Sans" pitchFamily="2" charset="77"/>
              </a:rPr>
              <a:t> changer et </a:t>
            </a:r>
            <a:r>
              <a:rPr lang="en-US" sz="2000" dirty="0" err="1">
                <a:latin typeface="Essential Sans" pitchFamily="2" charset="77"/>
              </a:rPr>
              <a:t>devenir</a:t>
            </a:r>
            <a:r>
              <a:rPr lang="en-US" sz="2000" dirty="0">
                <a:latin typeface="Essential Sans" pitchFamily="2" charset="77"/>
              </a:rPr>
              <a:t> plus </a:t>
            </a:r>
            <a:r>
              <a:rPr lang="en-US" sz="2000" dirty="0" err="1">
                <a:latin typeface="Essential Sans" pitchFamily="2" charset="77"/>
              </a:rPr>
              <a:t>intelligents</a:t>
            </a:r>
            <a:r>
              <a:rPr lang="en-US" sz="2000" dirty="0">
                <a:latin typeface="Essential Sans" pitchFamily="2" charset="77"/>
              </a:rPr>
              <a:t>.</a:t>
            </a:r>
          </a:p>
          <a:p>
            <a:pPr marL="0" indent="0">
              <a:lnSpc>
                <a:spcPct val="100000"/>
              </a:lnSpc>
              <a:buFont typeface="Arial" panose="020B0604020202020204" pitchFamily="34" charset="0"/>
              <a:buNone/>
            </a:pPr>
            <a:r>
              <a:rPr lang="en-US" sz="2000" dirty="0">
                <a:latin typeface="Essential Sans" pitchFamily="2" charset="77"/>
              </a:rPr>
              <a:t>Je </a:t>
            </a:r>
            <a:r>
              <a:rPr lang="en-US" sz="2000" dirty="0" err="1">
                <a:latin typeface="Essential Sans" pitchFamily="2" charset="77"/>
              </a:rPr>
              <a:t>vais</a:t>
            </a:r>
            <a:r>
              <a:rPr lang="en-US" sz="2000" dirty="0">
                <a:latin typeface="Essential Sans" pitchFamily="2" charset="77"/>
              </a:rPr>
              <a:t> </a:t>
            </a:r>
            <a:r>
              <a:rPr lang="en-US" sz="2000" dirty="0" err="1">
                <a:latin typeface="Essential Sans" pitchFamily="2" charset="77"/>
              </a:rPr>
              <a:t>avoir</a:t>
            </a:r>
            <a:r>
              <a:rPr lang="en-US" sz="2000" dirty="0">
                <a:latin typeface="Essential Sans" pitchFamily="2" charset="77"/>
              </a:rPr>
              <a:t> </a:t>
            </a:r>
            <a:r>
              <a:rPr lang="en-US" sz="2000" dirty="0" err="1">
                <a:latin typeface="Essential Sans" pitchFamily="2" charset="77"/>
              </a:rPr>
              <a:t>l’air</a:t>
            </a:r>
            <a:r>
              <a:rPr lang="en-US" sz="2000" dirty="0">
                <a:latin typeface="Essential Sans" pitchFamily="2" charset="77"/>
              </a:rPr>
              <a:t> </a:t>
            </a:r>
            <a:r>
              <a:rPr lang="en-US" sz="2000" dirty="0" err="1">
                <a:latin typeface="Essential Sans" pitchFamily="2" charset="77"/>
              </a:rPr>
              <a:t>fou</a:t>
            </a:r>
            <a:r>
              <a:rPr lang="en-US" sz="2000" dirty="0">
                <a:latin typeface="Essential Sans" pitchFamily="2" charset="77"/>
              </a:rPr>
              <a:t> </a:t>
            </a:r>
            <a:r>
              <a:rPr lang="en-US" sz="2000" dirty="0" err="1">
                <a:latin typeface="Essential Sans" pitchFamily="2" charset="77"/>
              </a:rPr>
              <a:t>si</a:t>
            </a:r>
            <a:r>
              <a:rPr lang="en-US" sz="2000" dirty="0">
                <a:latin typeface="Essential Sans" pitchFamily="2" charset="77"/>
              </a:rPr>
              <a:t> </a:t>
            </a:r>
            <a:r>
              <a:rPr lang="en-US" sz="2000" dirty="0" err="1">
                <a:latin typeface="Essential Sans" pitchFamily="2" charset="77"/>
              </a:rPr>
              <a:t>j’échoue</a:t>
            </a:r>
            <a:r>
              <a:rPr lang="en-US" sz="2000" dirty="0">
                <a:latin typeface="Essential Sans" pitchFamily="2" charset="77"/>
              </a:rPr>
              <a:t> !</a:t>
            </a:r>
          </a:p>
          <a:p>
            <a:pPr marL="0" indent="0">
              <a:lnSpc>
                <a:spcPct val="100000"/>
              </a:lnSpc>
              <a:buFont typeface="Arial" panose="020B0604020202020204" pitchFamily="34" charset="0"/>
              <a:buNone/>
            </a:pPr>
            <a:r>
              <a:rPr lang="en-US" sz="2000" dirty="0">
                <a:latin typeface="Essential Sans" pitchFamily="2" charset="77"/>
              </a:rPr>
              <a:t>Il me </a:t>
            </a:r>
            <a:r>
              <a:rPr lang="en-US" sz="2000" dirty="0" err="1">
                <a:latin typeface="Essential Sans" pitchFamily="2" charset="77"/>
              </a:rPr>
              <a:t>faudra</a:t>
            </a:r>
            <a:r>
              <a:rPr lang="en-US" sz="2000" dirty="0">
                <a:latin typeface="Essential Sans" pitchFamily="2" charset="77"/>
              </a:rPr>
              <a:t> </a:t>
            </a:r>
            <a:r>
              <a:rPr lang="en-US" sz="2000" dirty="0" err="1">
                <a:latin typeface="Essential Sans" pitchFamily="2" charset="77"/>
              </a:rPr>
              <a:t>travailler</a:t>
            </a:r>
            <a:r>
              <a:rPr lang="en-US" sz="2000" dirty="0">
                <a:latin typeface="Essential Sans" pitchFamily="2" charset="77"/>
              </a:rPr>
              <a:t> très fort pour </a:t>
            </a:r>
            <a:r>
              <a:rPr lang="en-US" sz="2000" dirty="0" err="1">
                <a:latin typeface="Essential Sans" pitchFamily="2" charset="77"/>
              </a:rPr>
              <a:t>réussir</a:t>
            </a:r>
            <a:r>
              <a:rPr lang="en-US" sz="2000" dirty="0">
                <a:latin typeface="Essential Sans" pitchFamily="2" charset="77"/>
              </a:rPr>
              <a:t> la </a:t>
            </a:r>
            <a:r>
              <a:rPr lang="en-US" sz="2000" dirty="0" err="1">
                <a:latin typeface="Essential Sans" pitchFamily="2" charset="77"/>
              </a:rPr>
              <a:t>prochaine</a:t>
            </a:r>
            <a:r>
              <a:rPr lang="en-US" sz="2000" dirty="0">
                <a:latin typeface="Essential Sans" pitchFamily="2" charset="77"/>
              </a:rPr>
              <a:t> </a:t>
            </a:r>
            <a:r>
              <a:rPr lang="en-US" sz="2000" dirty="0" err="1">
                <a:latin typeface="Essential Sans" pitchFamily="2" charset="77"/>
              </a:rPr>
              <a:t>fois</a:t>
            </a:r>
            <a:r>
              <a:rPr lang="en-US" sz="2000" dirty="0">
                <a:latin typeface="Essential Sans" pitchFamily="2" charset="77"/>
              </a:rPr>
              <a:t>.</a:t>
            </a:r>
          </a:p>
          <a:p>
            <a:pPr marL="0" indent="0">
              <a:lnSpc>
                <a:spcPct val="100000"/>
              </a:lnSpc>
              <a:buFont typeface="Arial" panose="020B0604020202020204" pitchFamily="34" charset="0"/>
              <a:buNone/>
            </a:pPr>
            <a:r>
              <a:rPr lang="en-US" sz="2000" dirty="0" err="1">
                <a:latin typeface="Essential Sans" pitchFamily="2" charset="77"/>
              </a:rPr>
              <a:t>Ça</a:t>
            </a:r>
            <a:r>
              <a:rPr lang="en-US" sz="2000" dirty="0">
                <a:latin typeface="Essential Sans" pitchFamily="2" charset="77"/>
              </a:rPr>
              <a:t> ne </a:t>
            </a:r>
            <a:r>
              <a:rPr lang="en-US" sz="2000" dirty="0" err="1">
                <a:latin typeface="Essential Sans" pitchFamily="2" charset="77"/>
              </a:rPr>
              <a:t>vaut</a:t>
            </a:r>
            <a:r>
              <a:rPr lang="en-US" sz="2000" dirty="0">
                <a:latin typeface="Essential Sans" pitchFamily="2" charset="77"/>
              </a:rPr>
              <a:t> pas la </a:t>
            </a:r>
            <a:r>
              <a:rPr lang="en-US" sz="2000" dirty="0" err="1">
                <a:latin typeface="Essential Sans" pitchFamily="2" charset="77"/>
              </a:rPr>
              <a:t>peine</a:t>
            </a:r>
            <a:r>
              <a:rPr lang="en-US" sz="2000" dirty="0">
                <a:latin typeface="Essential Sans" pitchFamily="2" charset="77"/>
              </a:rPr>
              <a:t> </a:t>
            </a:r>
            <a:r>
              <a:rPr lang="en-US" sz="2000" dirty="0" err="1">
                <a:latin typeface="Essential Sans" pitchFamily="2" charset="77"/>
              </a:rPr>
              <a:t>d’essayer</a:t>
            </a:r>
            <a:r>
              <a:rPr lang="en-US" sz="2000" dirty="0">
                <a:latin typeface="Essential Sans" pitchFamily="2" charset="77"/>
              </a:rPr>
              <a:t>, </a:t>
            </a:r>
            <a:r>
              <a:rPr lang="en-US" sz="2000" dirty="0" err="1">
                <a:latin typeface="Essential Sans" pitchFamily="2" charset="77"/>
              </a:rPr>
              <a:t>ça</a:t>
            </a:r>
            <a:r>
              <a:rPr lang="en-US" sz="2000" dirty="0">
                <a:latin typeface="Essential Sans" pitchFamily="2" charset="77"/>
              </a:rPr>
              <a:t> ne </a:t>
            </a:r>
            <a:r>
              <a:rPr lang="en-US" sz="2000" dirty="0" err="1">
                <a:latin typeface="Essential Sans" pitchFamily="2" charset="77"/>
              </a:rPr>
              <a:t>m’amènera</a:t>
            </a:r>
            <a:r>
              <a:rPr lang="en-US" sz="2000" dirty="0">
                <a:latin typeface="Essential Sans" pitchFamily="2" charset="77"/>
              </a:rPr>
              <a:t> pas plus loin de </a:t>
            </a:r>
            <a:r>
              <a:rPr lang="en-US" sz="2000" dirty="0" err="1">
                <a:latin typeface="Essential Sans" pitchFamily="2" charset="77"/>
              </a:rPr>
              <a:t>toute</a:t>
            </a:r>
            <a:r>
              <a:rPr lang="en-US" sz="2000" dirty="0">
                <a:latin typeface="Essential Sans" pitchFamily="2" charset="77"/>
              </a:rPr>
              <a:t> </a:t>
            </a:r>
            <a:r>
              <a:rPr lang="en-US" sz="2000" dirty="0" err="1">
                <a:latin typeface="Essential Sans" pitchFamily="2" charset="77"/>
              </a:rPr>
              <a:t>façon</a:t>
            </a:r>
            <a:r>
              <a:rPr lang="en-US" sz="2000" dirty="0">
                <a:latin typeface="Essential Sans" pitchFamily="2" charset="77"/>
              </a:rPr>
              <a:t>.</a:t>
            </a:r>
          </a:p>
          <a:p>
            <a:pPr marL="0" indent="0">
              <a:lnSpc>
                <a:spcPct val="100000"/>
              </a:lnSpc>
              <a:buFont typeface="Arial" panose="020B0604020202020204" pitchFamily="34" charset="0"/>
              <a:buNone/>
            </a:pPr>
            <a:r>
              <a:rPr lang="en-US" sz="2000" dirty="0" err="1">
                <a:latin typeface="Essential Sans" pitchFamily="2" charset="77"/>
              </a:rPr>
              <a:t>J’aimerais</a:t>
            </a:r>
            <a:r>
              <a:rPr lang="en-US" sz="2000" dirty="0">
                <a:latin typeface="Essential Sans" pitchFamily="2" charset="77"/>
              </a:rPr>
              <a:t> </a:t>
            </a:r>
            <a:r>
              <a:rPr lang="en-US" sz="2000" dirty="0" err="1">
                <a:latin typeface="Essential Sans" pitchFamily="2" charset="77"/>
              </a:rPr>
              <a:t>qu’on</a:t>
            </a:r>
            <a:r>
              <a:rPr lang="en-US" sz="2000" dirty="0">
                <a:latin typeface="Essential Sans" pitchFamily="2" charset="77"/>
              </a:rPr>
              <a:t> </a:t>
            </a:r>
            <a:r>
              <a:rPr lang="en-US" sz="2000" dirty="0" err="1">
                <a:latin typeface="Essential Sans" pitchFamily="2" charset="77"/>
              </a:rPr>
              <a:t>m’aide</a:t>
            </a:r>
            <a:r>
              <a:rPr lang="en-US" sz="2000" dirty="0">
                <a:latin typeface="Essential Sans" pitchFamily="2" charset="77"/>
              </a:rPr>
              <a:t> </a:t>
            </a:r>
            <a:r>
              <a:rPr lang="en-US" sz="2000" dirty="0" err="1">
                <a:latin typeface="Essential Sans" pitchFamily="2" charset="77"/>
              </a:rPr>
              <a:t>à</a:t>
            </a:r>
            <a:r>
              <a:rPr lang="en-US" sz="2000" dirty="0">
                <a:latin typeface="Essential Sans" pitchFamily="2" charset="77"/>
              </a:rPr>
              <a:t> </a:t>
            </a:r>
            <a:r>
              <a:rPr lang="en-US" sz="2000" dirty="0" err="1">
                <a:latin typeface="Essential Sans" pitchFamily="2" charset="77"/>
              </a:rPr>
              <a:t>comprendre</a:t>
            </a:r>
            <a:r>
              <a:rPr lang="en-US" sz="2000" dirty="0">
                <a:latin typeface="Essential Sans" pitchFamily="2" charset="77"/>
              </a:rPr>
              <a:t> </a:t>
            </a:r>
            <a:r>
              <a:rPr lang="en-US" sz="2000" dirty="0" err="1">
                <a:latin typeface="Essential Sans" pitchFamily="2" charset="77"/>
              </a:rPr>
              <a:t>mes</a:t>
            </a:r>
            <a:r>
              <a:rPr lang="en-US" sz="2000" dirty="0">
                <a:latin typeface="Essential Sans" pitchFamily="2" charset="77"/>
              </a:rPr>
              <a:t> </a:t>
            </a:r>
            <a:r>
              <a:rPr lang="en-US" sz="2000" dirty="0" err="1">
                <a:latin typeface="Essential Sans" pitchFamily="2" charset="77"/>
              </a:rPr>
              <a:t>erreurs</a:t>
            </a:r>
            <a:r>
              <a:rPr lang="en-US" sz="2000" dirty="0">
                <a:latin typeface="Essential Sans" pitchFamily="2" charset="77"/>
              </a:rPr>
              <a:t> dans </a:t>
            </a:r>
            <a:r>
              <a:rPr lang="en-US" sz="2000" dirty="0" err="1">
                <a:latin typeface="Essential Sans" pitchFamily="2" charset="77"/>
              </a:rPr>
              <a:t>cette</a:t>
            </a:r>
            <a:r>
              <a:rPr lang="en-US" sz="2000" dirty="0">
                <a:latin typeface="Essential Sans" pitchFamily="2" charset="77"/>
              </a:rPr>
              <a:t> </a:t>
            </a:r>
            <a:r>
              <a:rPr lang="en-US" sz="2000" dirty="0" err="1">
                <a:latin typeface="Essential Sans" pitchFamily="2" charset="77"/>
              </a:rPr>
              <a:t>évaluation</a:t>
            </a:r>
            <a:r>
              <a:rPr lang="en-US" sz="2000" dirty="0">
                <a:latin typeface="Essential Sans" pitchFamily="2" charset="77"/>
              </a:rPr>
              <a:t>.</a:t>
            </a:r>
          </a:p>
        </p:txBody>
      </p:sp>
      <p:grpSp>
        <p:nvGrpSpPr>
          <p:cNvPr id="21" name="Group 20">
            <a:extLst>
              <a:ext uri="{FF2B5EF4-FFF2-40B4-BE49-F238E27FC236}">
                <a16:creationId xmlns:a16="http://schemas.microsoft.com/office/drawing/2014/main" id="{DCA828E9-7363-20BB-828B-AB9BE85438DD}"/>
              </a:ext>
            </a:extLst>
          </p:cNvPr>
          <p:cNvGrpSpPr/>
          <p:nvPr/>
        </p:nvGrpSpPr>
        <p:grpSpPr>
          <a:xfrm>
            <a:off x="721360" y="1231514"/>
            <a:ext cx="335280" cy="3523064"/>
            <a:chOff x="721360" y="1249328"/>
            <a:chExt cx="335280" cy="3523064"/>
          </a:xfrm>
        </p:grpSpPr>
        <p:sp>
          <p:nvSpPr>
            <p:cNvPr id="6" name="Oval 5">
              <a:extLst>
                <a:ext uri="{FF2B5EF4-FFF2-40B4-BE49-F238E27FC236}">
                  <a16:creationId xmlns:a16="http://schemas.microsoft.com/office/drawing/2014/main" id="{7FFEB3A9-697C-0AEA-250B-2230AFCE2824}"/>
                </a:ext>
              </a:extLst>
            </p:cNvPr>
            <p:cNvSpPr/>
            <p:nvPr/>
          </p:nvSpPr>
          <p:spPr>
            <a:xfrm>
              <a:off x="721360" y="1960880"/>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CA6EDABB-E0E6-F891-A63F-0D667C1C6782}"/>
                </a:ext>
              </a:extLst>
            </p:cNvPr>
            <p:cNvSpPr/>
            <p:nvPr/>
          </p:nvSpPr>
          <p:spPr>
            <a:xfrm>
              <a:off x="721360" y="1249328"/>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EACD6BD0-4FC5-238A-85C8-4127A8B14F0E}"/>
                </a:ext>
              </a:extLst>
            </p:cNvPr>
            <p:cNvSpPr/>
            <p:nvPr/>
          </p:nvSpPr>
          <p:spPr>
            <a:xfrm>
              <a:off x="721360" y="2402248"/>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22BF441-CB37-E39F-81B4-870C5D8C4B0A}"/>
                </a:ext>
              </a:extLst>
            </p:cNvPr>
            <p:cNvSpPr/>
            <p:nvPr/>
          </p:nvSpPr>
          <p:spPr>
            <a:xfrm>
              <a:off x="721360" y="2843616"/>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9697F5CA-D4ED-BA0A-C6E5-7F7188F947FA}"/>
                </a:ext>
              </a:extLst>
            </p:cNvPr>
            <p:cNvSpPr/>
            <p:nvPr/>
          </p:nvSpPr>
          <p:spPr>
            <a:xfrm>
              <a:off x="721360" y="3284984"/>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07AD9A53-C5A4-7277-3892-FA313DC88F7C}"/>
                </a:ext>
              </a:extLst>
            </p:cNvPr>
            <p:cNvSpPr/>
            <p:nvPr/>
          </p:nvSpPr>
          <p:spPr>
            <a:xfrm>
              <a:off x="721360" y="3728080"/>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0B370C6-7ED7-8398-9C33-0C726BD8A03F}"/>
                </a:ext>
              </a:extLst>
            </p:cNvPr>
            <p:cNvSpPr/>
            <p:nvPr/>
          </p:nvSpPr>
          <p:spPr>
            <a:xfrm>
              <a:off x="721360" y="4437112"/>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078A073C-BF3C-C79D-A2A0-BDC239910F16}"/>
              </a:ext>
            </a:extLst>
          </p:cNvPr>
          <p:cNvGrpSpPr/>
          <p:nvPr/>
        </p:nvGrpSpPr>
        <p:grpSpPr>
          <a:xfrm>
            <a:off x="6446128" y="1231514"/>
            <a:ext cx="335280" cy="3838024"/>
            <a:chOff x="6446128" y="1249328"/>
            <a:chExt cx="335280" cy="3838024"/>
          </a:xfrm>
        </p:grpSpPr>
        <p:sp>
          <p:nvSpPr>
            <p:cNvPr id="14" name="Oval 13">
              <a:extLst>
                <a:ext uri="{FF2B5EF4-FFF2-40B4-BE49-F238E27FC236}">
                  <a16:creationId xmlns:a16="http://schemas.microsoft.com/office/drawing/2014/main" id="{C2213328-0B03-1AA7-01D4-BB151192D3E2}"/>
                </a:ext>
              </a:extLst>
            </p:cNvPr>
            <p:cNvSpPr/>
            <p:nvPr/>
          </p:nvSpPr>
          <p:spPr>
            <a:xfrm>
              <a:off x="6446128" y="1686560"/>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08C5E349-95E0-BCE7-F812-F70ADE615A43}"/>
                </a:ext>
              </a:extLst>
            </p:cNvPr>
            <p:cNvSpPr/>
            <p:nvPr/>
          </p:nvSpPr>
          <p:spPr>
            <a:xfrm>
              <a:off x="6446128" y="1249328"/>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28F779D-6D99-6130-A5D6-582F0F5AEB55}"/>
                </a:ext>
              </a:extLst>
            </p:cNvPr>
            <p:cNvSpPr/>
            <p:nvPr/>
          </p:nvSpPr>
          <p:spPr>
            <a:xfrm>
              <a:off x="6446128" y="2138088"/>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471BC04-C5F0-28AF-2BC4-1D429473411C}"/>
                </a:ext>
              </a:extLst>
            </p:cNvPr>
            <p:cNvSpPr/>
            <p:nvPr/>
          </p:nvSpPr>
          <p:spPr>
            <a:xfrm>
              <a:off x="6446128" y="2843616"/>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C3D261EC-928E-F38F-47B9-08FA5CB9585F}"/>
                </a:ext>
              </a:extLst>
            </p:cNvPr>
            <p:cNvSpPr/>
            <p:nvPr/>
          </p:nvSpPr>
          <p:spPr>
            <a:xfrm>
              <a:off x="6446128" y="3284984"/>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887EB924-541B-5783-9EEB-0C40CC10A986}"/>
                </a:ext>
              </a:extLst>
            </p:cNvPr>
            <p:cNvSpPr/>
            <p:nvPr/>
          </p:nvSpPr>
          <p:spPr>
            <a:xfrm>
              <a:off x="6446128" y="4012560"/>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40D46DF7-FF3E-885E-210A-F917A749D564}"/>
                </a:ext>
              </a:extLst>
            </p:cNvPr>
            <p:cNvSpPr/>
            <p:nvPr/>
          </p:nvSpPr>
          <p:spPr>
            <a:xfrm>
              <a:off x="6446128" y="4752072"/>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5139671C-D9E1-3F11-6337-9100555A9BB0}"/>
              </a:ext>
            </a:extLst>
          </p:cNvPr>
          <p:cNvGrpSpPr/>
          <p:nvPr/>
        </p:nvGrpSpPr>
        <p:grpSpPr>
          <a:xfrm>
            <a:off x="12812486" y="4927434"/>
            <a:ext cx="2285999" cy="539750"/>
            <a:chOff x="7097486" y="5457371"/>
            <a:chExt cx="2285999" cy="539750"/>
          </a:xfrm>
        </p:grpSpPr>
        <p:sp>
          <p:nvSpPr>
            <p:cNvPr id="2" name="Rounded Rectangle 1">
              <a:extLst>
                <a:ext uri="{FF2B5EF4-FFF2-40B4-BE49-F238E27FC236}">
                  <a16:creationId xmlns:a16="http://schemas.microsoft.com/office/drawing/2014/main" id="{A2FE7F11-B786-60C6-2F0B-006574A2A073}"/>
                </a:ext>
              </a:extLst>
            </p:cNvPr>
            <p:cNvSpPr/>
            <p:nvPr/>
          </p:nvSpPr>
          <p:spPr>
            <a:xfrm>
              <a:off x="7097486" y="5457371"/>
              <a:ext cx="2068285" cy="471714"/>
            </a:xfrm>
            <a:prstGeom prst="round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err="1">
                  <a:solidFill>
                    <a:schemeClr val="tx1"/>
                  </a:solidFill>
                  <a:latin typeface="Essential Sans Semi Bold" pitchFamily="2" charset="77"/>
                </a:rPr>
                <a:t>Voir</a:t>
              </a:r>
              <a:r>
                <a:rPr lang="en-US" sz="1500" b="1" dirty="0">
                  <a:solidFill>
                    <a:schemeClr val="tx1"/>
                  </a:solidFill>
                  <a:latin typeface="Essential Sans Semi Bold" pitchFamily="2" charset="77"/>
                </a:rPr>
                <a:t> les </a:t>
              </a:r>
              <a:r>
                <a:rPr lang="en-US" sz="1500" b="1" dirty="0" err="1">
                  <a:solidFill>
                    <a:schemeClr val="tx1"/>
                  </a:solidFill>
                  <a:latin typeface="Essential Sans Semi Bold" pitchFamily="2" charset="77"/>
                </a:rPr>
                <a:t>réponses</a:t>
              </a:r>
              <a:endParaRPr lang="en-US" sz="1500" b="1" dirty="0">
                <a:solidFill>
                  <a:schemeClr val="tx1"/>
                </a:solidFill>
                <a:latin typeface="Essential Sans Semi Bold" pitchFamily="2" charset="77"/>
              </a:endParaRPr>
            </a:p>
          </p:txBody>
        </p:sp>
        <p:pic>
          <p:nvPicPr>
            <p:cNvPr id="4" name="Picture 3">
              <a:extLst>
                <a:ext uri="{FF2B5EF4-FFF2-40B4-BE49-F238E27FC236}">
                  <a16:creationId xmlns:a16="http://schemas.microsoft.com/office/drawing/2014/main" id="{23E475B4-81B5-B8E9-51BC-629B3D0AB0DD}"/>
                </a:ext>
              </a:extLst>
            </p:cNvPr>
            <p:cNvPicPr>
              <a:picLocks noChangeAspect="1"/>
            </p:cNvPicPr>
            <p:nvPr/>
          </p:nvPicPr>
          <p:blipFill>
            <a:blip r:embed="rId2"/>
            <a:stretch>
              <a:fillRect/>
            </a:stretch>
          </p:blipFill>
          <p:spPr>
            <a:xfrm>
              <a:off x="9025163" y="5638799"/>
              <a:ext cx="358322" cy="358322"/>
            </a:xfrm>
            <a:prstGeom prst="rect">
              <a:avLst/>
            </a:prstGeom>
          </p:spPr>
        </p:pic>
      </p:grpSp>
      <p:grpSp>
        <p:nvGrpSpPr>
          <p:cNvPr id="43" name="Group 42">
            <a:extLst>
              <a:ext uri="{FF2B5EF4-FFF2-40B4-BE49-F238E27FC236}">
                <a16:creationId xmlns:a16="http://schemas.microsoft.com/office/drawing/2014/main" id="{FBB12528-8A3B-A5F0-A58D-9DB7AACF1658}"/>
              </a:ext>
            </a:extLst>
          </p:cNvPr>
          <p:cNvGrpSpPr/>
          <p:nvPr/>
        </p:nvGrpSpPr>
        <p:grpSpPr>
          <a:xfrm>
            <a:off x="718457" y="1186872"/>
            <a:ext cx="6202040" cy="3947468"/>
            <a:chOff x="718457" y="812800"/>
            <a:chExt cx="6202040" cy="3947468"/>
          </a:xfrm>
        </p:grpSpPr>
        <p:sp>
          <p:nvSpPr>
            <p:cNvPr id="25" name="TextBox 24">
              <a:extLst>
                <a:ext uri="{FF2B5EF4-FFF2-40B4-BE49-F238E27FC236}">
                  <a16:creationId xmlns:a16="http://schemas.microsoft.com/office/drawing/2014/main" id="{D627F71F-8977-B70A-8207-7EB887460ACC}"/>
                </a:ext>
              </a:extLst>
            </p:cNvPr>
            <p:cNvSpPr txBox="1"/>
            <p:nvPr/>
          </p:nvSpPr>
          <p:spPr>
            <a:xfrm>
              <a:off x="718457" y="812800"/>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sp>
          <p:nvSpPr>
            <p:cNvPr id="26" name="TextBox 25">
              <a:extLst>
                <a:ext uri="{FF2B5EF4-FFF2-40B4-BE49-F238E27FC236}">
                  <a16:creationId xmlns:a16="http://schemas.microsoft.com/office/drawing/2014/main" id="{65ACC744-CDED-4742-4541-CA4478323BDE}"/>
                </a:ext>
              </a:extLst>
            </p:cNvPr>
            <p:cNvSpPr txBox="1"/>
            <p:nvPr/>
          </p:nvSpPr>
          <p:spPr>
            <a:xfrm>
              <a:off x="718457" y="1535021"/>
              <a:ext cx="464457" cy="430887"/>
            </a:xfrm>
            <a:prstGeom prst="rect">
              <a:avLst/>
            </a:prstGeom>
            <a:noFill/>
          </p:spPr>
          <p:txBody>
            <a:bodyPr wrap="square" rtlCol="0">
              <a:spAutoFit/>
            </a:bodyPr>
            <a:lstStyle/>
            <a:p>
              <a:r>
                <a:rPr lang="en-US" sz="2200" b="1" dirty="0">
                  <a:solidFill>
                    <a:srgbClr val="EB252F"/>
                  </a:solidFill>
                </a:rPr>
                <a:t>F</a:t>
              </a:r>
            </a:p>
          </p:txBody>
        </p:sp>
        <p:sp>
          <p:nvSpPr>
            <p:cNvPr id="27" name="TextBox 26">
              <a:extLst>
                <a:ext uri="{FF2B5EF4-FFF2-40B4-BE49-F238E27FC236}">
                  <a16:creationId xmlns:a16="http://schemas.microsoft.com/office/drawing/2014/main" id="{0C0A43B2-5386-AD39-9658-81F081B0644D}"/>
                </a:ext>
              </a:extLst>
            </p:cNvPr>
            <p:cNvSpPr txBox="1"/>
            <p:nvPr/>
          </p:nvSpPr>
          <p:spPr>
            <a:xfrm>
              <a:off x="718457" y="1952555"/>
              <a:ext cx="464457" cy="430887"/>
            </a:xfrm>
            <a:prstGeom prst="rect">
              <a:avLst/>
            </a:prstGeom>
            <a:noFill/>
          </p:spPr>
          <p:txBody>
            <a:bodyPr wrap="square" rtlCol="0">
              <a:spAutoFit/>
            </a:bodyPr>
            <a:lstStyle/>
            <a:p>
              <a:r>
                <a:rPr lang="en-US" sz="2200" b="1" dirty="0">
                  <a:solidFill>
                    <a:srgbClr val="EB252F"/>
                  </a:solidFill>
                </a:rPr>
                <a:t>F</a:t>
              </a:r>
            </a:p>
          </p:txBody>
        </p:sp>
        <p:sp>
          <p:nvSpPr>
            <p:cNvPr id="30" name="TextBox 29">
              <a:extLst>
                <a:ext uri="{FF2B5EF4-FFF2-40B4-BE49-F238E27FC236}">
                  <a16:creationId xmlns:a16="http://schemas.microsoft.com/office/drawing/2014/main" id="{E300EF3D-7F28-63A3-7AEB-75BB29057BAF}"/>
                </a:ext>
              </a:extLst>
            </p:cNvPr>
            <p:cNvSpPr txBox="1"/>
            <p:nvPr/>
          </p:nvSpPr>
          <p:spPr>
            <a:xfrm>
              <a:off x="718457" y="2420888"/>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sp>
          <p:nvSpPr>
            <p:cNvPr id="31" name="TextBox 30">
              <a:extLst>
                <a:ext uri="{FF2B5EF4-FFF2-40B4-BE49-F238E27FC236}">
                  <a16:creationId xmlns:a16="http://schemas.microsoft.com/office/drawing/2014/main" id="{95B2C946-0CAF-57FC-3680-EFB38FFE5F10}"/>
                </a:ext>
              </a:extLst>
            </p:cNvPr>
            <p:cNvSpPr txBox="1"/>
            <p:nvPr/>
          </p:nvSpPr>
          <p:spPr>
            <a:xfrm>
              <a:off x="718457" y="2852936"/>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sp>
          <p:nvSpPr>
            <p:cNvPr id="32" name="TextBox 31">
              <a:extLst>
                <a:ext uri="{FF2B5EF4-FFF2-40B4-BE49-F238E27FC236}">
                  <a16:creationId xmlns:a16="http://schemas.microsoft.com/office/drawing/2014/main" id="{E765239A-00A7-DDCB-E369-F735682676AC}"/>
                </a:ext>
              </a:extLst>
            </p:cNvPr>
            <p:cNvSpPr txBox="1"/>
            <p:nvPr/>
          </p:nvSpPr>
          <p:spPr>
            <a:xfrm>
              <a:off x="718457" y="3284984"/>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sp>
          <p:nvSpPr>
            <p:cNvPr id="33" name="TextBox 32">
              <a:extLst>
                <a:ext uri="{FF2B5EF4-FFF2-40B4-BE49-F238E27FC236}">
                  <a16:creationId xmlns:a16="http://schemas.microsoft.com/office/drawing/2014/main" id="{975FD735-829F-BCD9-11F9-951C048D0B89}"/>
                </a:ext>
              </a:extLst>
            </p:cNvPr>
            <p:cNvSpPr txBox="1"/>
            <p:nvPr/>
          </p:nvSpPr>
          <p:spPr>
            <a:xfrm>
              <a:off x="718457" y="4005064"/>
              <a:ext cx="464457" cy="430887"/>
            </a:xfrm>
            <a:prstGeom prst="rect">
              <a:avLst/>
            </a:prstGeom>
            <a:noFill/>
          </p:spPr>
          <p:txBody>
            <a:bodyPr wrap="square" rtlCol="0">
              <a:spAutoFit/>
            </a:bodyPr>
            <a:lstStyle/>
            <a:p>
              <a:r>
                <a:rPr lang="en-US" sz="2200" b="1" dirty="0">
                  <a:solidFill>
                    <a:srgbClr val="EB252F"/>
                  </a:solidFill>
                </a:rPr>
                <a:t>F</a:t>
              </a:r>
            </a:p>
          </p:txBody>
        </p:sp>
        <p:sp>
          <p:nvSpPr>
            <p:cNvPr id="34" name="TextBox 33">
              <a:extLst>
                <a:ext uri="{FF2B5EF4-FFF2-40B4-BE49-F238E27FC236}">
                  <a16:creationId xmlns:a16="http://schemas.microsoft.com/office/drawing/2014/main" id="{7476BF93-CDA4-CCE5-50D3-BCF2FAD07F1F}"/>
                </a:ext>
              </a:extLst>
            </p:cNvPr>
            <p:cNvSpPr txBox="1"/>
            <p:nvPr/>
          </p:nvSpPr>
          <p:spPr>
            <a:xfrm>
              <a:off x="6456040" y="814941"/>
              <a:ext cx="464457" cy="430887"/>
            </a:xfrm>
            <a:prstGeom prst="rect">
              <a:avLst/>
            </a:prstGeom>
            <a:noFill/>
          </p:spPr>
          <p:txBody>
            <a:bodyPr wrap="square" rtlCol="0">
              <a:spAutoFit/>
            </a:bodyPr>
            <a:lstStyle/>
            <a:p>
              <a:r>
                <a:rPr lang="en-US" sz="2200" b="1" dirty="0">
                  <a:solidFill>
                    <a:srgbClr val="EB252F"/>
                  </a:solidFill>
                </a:rPr>
                <a:t>F</a:t>
              </a:r>
            </a:p>
          </p:txBody>
        </p:sp>
        <p:sp>
          <p:nvSpPr>
            <p:cNvPr id="35" name="TextBox 34">
              <a:extLst>
                <a:ext uri="{FF2B5EF4-FFF2-40B4-BE49-F238E27FC236}">
                  <a16:creationId xmlns:a16="http://schemas.microsoft.com/office/drawing/2014/main" id="{B9338A7E-FA2F-4673-0159-77C2E22352A9}"/>
                </a:ext>
              </a:extLst>
            </p:cNvPr>
            <p:cNvSpPr txBox="1"/>
            <p:nvPr/>
          </p:nvSpPr>
          <p:spPr>
            <a:xfrm>
              <a:off x="6456040" y="1246989"/>
              <a:ext cx="464457" cy="430887"/>
            </a:xfrm>
            <a:prstGeom prst="rect">
              <a:avLst/>
            </a:prstGeom>
            <a:noFill/>
          </p:spPr>
          <p:txBody>
            <a:bodyPr wrap="square" rtlCol="0">
              <a:spAutoFit/>
            </a:bodyPr>
            <a:lstStyle/>
            <a:p>
              <a:r>
                <a:rPr lang="en-US" sz="2200" b="1" dirty="0">
                  <a:solidFill>
                    <a:srgbClr val="EB252F"/>
                  </a:solidFill>
                </a:rPr>
                <a:t>F</a:t>
              </a:r>
            </a:p>
          </p:txBody>
        </p:sp>
        <p:sp>
          <p:nvSpPr>
            <p:cNvPr id="38" name="TextBox 37">
              <a:extLst>
                <a:ext uri="{FF2B5EF4-FFF2-40B4-BE49-F238E27FC236}">
                  <a16:creationId xmlns:a16="http://schemas.microsoft.com/office/drawing/2014/main" id="{8B9C11AC-7058-6EE1-ED14-6E9D7B654EFA}"/>
                </a:ext>
              </a:extLst>
            </p:cNvPr>
            <p:cNvSpPr txBox="1"/>
            <p:nvPr/>
          </p:nvSpPr>
          <p:spPr>
            <a:xfrm>
              <a:off x="6449345" y="1715322"/>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sp>
          <p:nvSpPr>
            <p:cNvPr id="39" name="TextBox 38">
              <a:extLst>
                <a:ext uri="{FF2B5EF4-FFF2-40B4-BE49-F238E27FC236}">
                  <a16:creationId xmlns:a16="http://schemas.microsoft.com/office/drawing/2014/main" id="{3651B5C2-05C6-251C-DE0C-2A930DD32216}"/>
                </a:ext>
              </a:extLst>
            </p:cNvPr>
            <p:cNvSpPr txBox="1"/>
            <p:nvPr/>
          </p:nvSpPr>
          <p:spPr>
            <a:xfrm>
              <a:off x="6456040" y="2420888"/>
              <a:ext cx="464457" cy="430887"/>
            </a:xfrm>
            <a:prstGeom prst="rect">
              <a:avLst/>
            </a:prstGeom>
            <a:noFill/>
          </p:spPr>
          <p:txBody>
            <a:bodyPr wrap="square" rtlCol="0">
              <a:spAutoFit/>
            </a:bodyPr>
            <a:lstStyle/>
            <a:p>
              <a:r>
                <a:rPr lang="en-US" sz="2200" b="1" dirty="0">
                  <a:solidFill>
                    <a:srgbClr val="EB252F"/>
                  </a:solidFill>
                </a:rPr>
                <a:t>F</a:t>
              </a:r>
            </a:p>
          </p:txBody>
        </p:sp>
        <p:sp>
          <p:nvSpPr>
            <p:cNvPr id="40" name="TextBox 39">
              <a:extLst>
                <a:ext uri="{FF2B5EF4-FFF2-40B4-BE49-F238E27FC236}">
                  <a16:creationId xmlns:a16="http://schemas.microsoft.com/office/drawing/2014/main" id="{306D1900-CB31-7471-3F21-B33C63F991EE}"/>
                </a:ext>
              </a:extLst>
            </p:cNvPr>
            <p:cNvSpPr txBox="1"/>
            <p:nvPr/>
          </p:nvSpPr>
          <p:spPr>
            <a:xfrm>
              <a:off x="6449345" y="2852936"/>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sp>
          <p:nvSpPr>
            <p:cNvPr id="41" name="TextBox 40">
              <a:extLst>
                <a:ext uri="{FF2B5EF4-FFF2-40B4-BE49-F238E27FC236}">
                  <a16:creationId xmlns:a16="http://schemas.microsoft.com/office/drawing/2014/main" id="{5BBA7E13-6626-5481-C416-C1264DD47083}"/>
                </a:ext>
              </a:extLst>
            </p:cNvPr>
            <p:cNvSpPr txBox="1"/>
            <p:nvPr/>
          </p:nvSpPr>
          <p:spPr>
            <a:xfrm>
              <a:off x="6456040" y="3573016"/>
              <a:ext cx="464457" cy="430887"/>
            </a:xfrm>
            <a:prstGeom prst="rect">
              <a:avLst/>
            </a:prstGeom>
            <a:noFill/>
          </p:spPr>
          <p:txBody>
            <a:bodyPr wrap="square" rtlCol="0">
              <a:spAutoFit/>
            </a:bodyPr>
            <a:lstStyle/>
            <a:p>
              <a:r>
                <a:rPr lang="en-US" sz="2200" b="1" dirty="0">
                  <a:solidFill>
                    <a:srgbClr val="EB252F"/>
                  </a:solidFill>
                </a:rPr>
                <a:t>F</a:t>
              </a:r>
            </a:p>
          </p:txBody>
        </p:sp>
        <p:sp>
          <p:nvSpPr>
            <p:cNvPr id="42" name="TextBox 41">
              <a:extLst>
                <a:ext uri="{FF2B5EF4-FFF2-40B4-BE49-F238E27FC236}">
                  <a16:creationId xmlns:a16="http://schemas.microsoft.com/office/drawing/2014/main" id="{0D506973-51D3-7C13-E2AD-937D3944AAA9}"/>
                </a:ext>
              </a:extLst>
            </p:cNvPr>
            <p:cNvSpPr txBox="1"/>
            <p:nvPr/>
          </p:nvSpPr>
          <p:spPr>
            <a:xfrm>
              <a:off x="6449345" y="4329381"/>
              <a:ext cx="464457" cy="430887"/>
            </a:xfrm>
            <a:prstGeom prst="rect">
              <a:avLst/>
            </a:prstGeom>
            <a:noFill/>
          </p:spPr>
          <p:txBody>
            <a:bodyPr wrap="square" rtlCol="0">
              <a:spAutoFit/>
            </a:bodyPr>
            <a:lstStyle/>
            <a:p>
              <a:r>
                <a:rPr lang="en-US" sz="2200" b="1" dirty="0" err="1">
                  <a:solidFill>
                    <a:srgbClr val="EB252F"/>
                  </a:solidFill>
                </a:rPr>
                <a:t>É</a:t>
              </a:r>
              <a:endParaRPr lang="en-US" sz="2200" b="1" dirty="0">
                <a:solidFill>
                  <a:srgbClr val="EB252F"/>
                </a:solidFill>
              </a:endParaRPr>
            </a:p>
          </p:txBody>
        </p:sp>
      </p:grpSp>
    </p:spTree>
    <p:extLst>
      <p:ext uri="{BB962C8B-B14F-4D97-AF65-F5344CB8AC3E}">
        <p14:creationId xmlns:p14="http://schemas.microsoft.com/office/powerpoint/2010/main" val="366713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7FE573-4109-E5A2-E41A-0FE59A87E2A1}"/>
              </a:ext>
            </a:extLst>
          </p:cNvPr>
          <p:cNvSpPr>
            <a:spLocks noGrp="1"/>
          </p:cNvSpPr>
          <p:nvPr>
            <p:ph idx="1"/>
          </p:nvPr>
        </p:nvSpPr>
        <p:spPr>
          <a:xfrm>
            <a:off x="1051560" y="1310639"/>
            <a:ext cx="6517640" cy="4134803"/>
          </a:xfrm>
        </p:spPr>
        <p:txBody>
          <a:bodyPr>
            <a:normAutofit/>
          </a:bodyPr>
          <a:lstStyle/>
          <a:p>
            <a:pPr marL="0" marR="0" indent="0">
              <a:lnSpc>
                <a:spcPct val="107000"/>
              </a:lnSpc>
              <a:spcBef>
                <a:spcPts val="0"/>
              </a:spcBef>
              <a:spcAft>
                <a:spcPts val="800"/>
              </a:spcAft>
              <a:buNone/>
            </a:pPr>
            <a:r>
              <a:rPr lang="fr-CA" sz="2300" b="1" kern="100" dirty="0">
                <a:effectLst/>
                <a:latin typeface="Essential Sans" pitchFamily="2" charset="77"/>
                <a:ea typeface="Aptos" panose="020B0004020202020204" pitchFamily="34" charset="0"/>
                <a:cs typeface="Arial" panose="020B0604020202020204" pitchFamily="34" charset="0"/>
              </a:rPr>
              <a:t>Activité 2</a:t>
            </a:r>
            <a:endParaRPr lang="en-CA" sz="2300" kern="100" dirty="0">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2000" kern="100" dirty="0">
                <a:effectLst/>
                <a:latin typeface="Essential Sans" pitchFamily="2" charset="77"/>
                <a:ea typeface="Aptos" panose="020B0004020202020204" pitchFamily="34" charset="0"/>
                <a:cs typeface="Arial" panose="020B0604020202020204" pitchFamily="34" charset="0"/>
              </a:rPr>
              <a:t>Pour l’activité 2, vous êtes invités à réagir aux affirmations de votre jeune mentoré en proposant des réponses qui illustreraient votre adhésion à une conception évolutive de l’intelligence et qui aideraient votre jeune à développer une conception évolutive. Dans la colonne de droite, écrivez ce que vous pourriez lui répondre.</a:t>
            </a:r>
            <a:endParaRPr lang="en-CA" sz="2000" kern="100" dirty="0">
              <a:effectLst/>
              <a:latin typeface="Essential Sans" pitchFamily="2" charset="77"/>
              <a:ea typeface="Aptos" panose="020B00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A733E83-3429-058A-D077-474D9A66EA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34960" y="3074670"/>
            <a:ext cx="4064000" cy="2984500"/>
          </a:xfrm>
          <a:prstGeom prst="rect">
            <a:avLst/>
          </a:prstGeom>
        </p:spPr>
      </p:pic>
    </p:spTree>
    <p:extLst>
      <p:ext uri="{BB962C8B-B14F-4D97-AF65-F5344CB8AC3E}">
        <p14:creationId xmlns:p14="http://schemas.microsoft.com/office/powerpoint/2010/main" val="3504565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1C173BC9-33A1-4F3F-D0DD-AFA2DE36F6C7}"/>
              </a:ext>
            </a:extLst>
          </p:cNvPr>
          <p:cNvSpPr/>
          <p:nvPr/>
        </p:nvSpPr>
        <p:spPr>
          <a:xfrm>
            <a:off x="725424" y="497223"/>
            <a:ext cx="10708640"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7E4F6677-17C5-1BC4-FF52-8DAAF0167D80}"/>
              </a:ext>
            </a:extLst>
          </p:cNvPr>
          <p:cNvSpPr txBox="1"/>
          <p:nvPr/>
        </p:nvSpPr>
        <p:spPr>
          <a:xfrm>
            <a:off x="887984" y="527703"/>
            <a:ext cx="5323840" cy="400110"/>
          </a:xfrm>
          <a:prstGeom prst="rect">
            <a:avLst/>
          </a:prstGeom>
          <a:noFill/>
        </p:spPr>
        <p:txBody>
          <a:bodyPr wrap="square" rtlCol="0">
            <a:spAutoFit/>
          </a:bodyPr>
          <a:lstStyle/>
          <a:p>
            <a:r>
              <a:rPr lang="fr-CA" sz="2000" b="1" kern="1200" dirty="0">
                <a:solidFill>
                  <a:schemeClr val="tx1"/>
                </a:solidFill>
                <a:effectLst/>
              </a:rPr>
              <a:t>Quand votre jeune mentoré vous dit…</a:t>
            </a:r>
            <a:r>
              <a:rPr lang="en-CA" sz="2000" dirty="0">
                <a:solidFill>
                  <a:schemeClr val="tx1"/>
                </a:solidFill>
                <a:effectLst/>
              </a:rPr>
              <a:t> </a:t>
            </a:r>
            <a:endParaRPr lang="en-US" sz="2000" dirty="0">
              <a:solidFill>
                <a:schemeClr val="tx1"/>
              </a:solidFill>
              <a:latin typeface="Essential Sans" pitchFamily="2" charset="77"/>
            </a:endParaRPr>
          </a:p>
        </p:txBody>
      </p:sp>
      <p:sp>
        <p:nvSpPr>
          <p:cNvPr id="33" name="TextBox 32">
            <a:extLst>
              <a:ext uri="{FF2B5EF4-FFF2-40B4-BE49-F238E27FC236}">
                <a16:creationId xmlns:a16="http://schemas.microsoft.com/office/drawing/2014/main" id="{FEF9C1B9-A92E-0A3D-A656-EBE928B1A43A}"/>
              </a:ext>
            </a:extLst>
          </p:cNvPr>
          <p:cNvSpPr txBox="1"/>
          <p:nvPr/>
        </p:nvSpPr>
        <p:spPr>
          <a:xfrm>
            <a:off x="6324472" y="527703"/>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34" name="TextBox 33">
            <a:extLst>
              <a:ext uri="{FF2B5EF4-FFF2-40B4-BE49-F238E27FC236}">
                <a16:creationId xmlns:a16="http://schemas.microsoft.com/office/drawing/2014/main" id="{4F385778-855B-9761-ACB1-E63F44650275}"/>
              </a:ext>
            </a:extLst>
          </p:cNvPr>
          <p:cNvSpPr txBox="1"/>
          <p:nvPr/>
        </p:nvSpPr>
        <p:spPr>
          <a:xfrm>
            <a:off x="926084" y="1208423"/>
            <a:ext cx="4693920" cy="4893647"/>
          </a:xfrm>
          <a:prstGeom prst="rect">
            <a:avLst/>
          </a:prstGeom>
          <a:noFill/>
        </p:spPr>
        <p:txBody>
          <a:bodyPr wrap="square" rtlCol="0">
            <a:spAutoFit/>
          </a:bodyPr>
          <a:lstStyle/>
          <a:p>
            <a:pPr>
              <a:spcAft>
                <a:spcPts val="900"/>
              </a:spcAft>
            </a:pPr>
            <a:r>
              <a:rPr lang="en-US" dirty="0">
                <a:latin typeface="Essential Sans" pitchFamily="2" charset="77"/>
              </a:rPr>
              <a:t>Je ne suis pas capable. </a:t>
            </a:r>
          </a:p>
          <a:p>
            <a:pPr>
              <a:spcAft>
                <a:spcPts val="900"/>
              </a:spcAft>
            </a:pPr>
            <a:r>
              <a:rPr lang="en-US" dirty="0">
                <a:latin typeface="Essential Sans" pitchFamily="2" charset="77"/>
              </a:rPr>
              <a:t>Je ne serai jamais </a:t>
            </a:r>
            <a:r>
              <a:rPr lang="en-US" dirty="0" err="1">
                <a:latin typeface="Essential Sans" pitchFamily="2" charset="77"/>
              </a:rPr>
              <a:t>aussi</a:t>
            </a:r>
            <a:r>
              <a:rPr lang="en-US" dirty="0">
                <a:latin typeface="Essential Sans" pitchFamily="2" charset="77"/>
              </a:rPr>
              <a:t> bon(ne) que </a:t>
            </a:r>
            <a:r>
              <a:rPr lang="en-US" dirty="0" err="1">
                <a:latin typeface="Essential Sans" pitchFamily="2" charset="77"/>
              </a:rPr>
              <a:t>mon</a:t>
            </a:r>
            <a:r>
              <a:rPr lang="en-US" dirty="0">
                <a:latin typeface="Essential Sans" pitchFamily="2" charset="77"/>
              </a:rPr>
              <a:t> </a:t>
            </a:r>
            <a:r>
              <a:rPr lang="en-US" dirty="0" err="1">
                <a:latin typeface="Essential Sans" pitchFamily="2" charset="77"/>
              </a:rPr>
              <a:t>ami</a:t>
            </a:r>
            <a:r>
              <a:rPr lang="en-US" dirty="0">
                <a:latin typeface="Essential Sans" pitchFamily="2" charset="77"/>
              </a:rPr>
              <a:t>(e).</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travaillé</a:t>
            </a:r>
            <a:r>
              <a:rPr lang="en-US" dirty="0">
                <a:latin typeface="Essential Sans" pitchFamily="2" charset="77"/>
              </a:rPr>
              <a:t> fort, </a:t>
            </a:r>
            <a:r>
              <a:rPr lang="en-US" dirty="0" err="1">
                <a:latin typeface="Essential Sans" pitchFamily="2" charset="77"/>
              </a:rPr>
              <a:t>mais</a:t>
            </a:r>
            <a:r>
              <a:rPr lang="en-US" dirty="0">
                <a:latin typeface="Essential Sans" pitchFamily="2" charset="77"/>
              </a:rPr>
              <a:t> </a:t>
            </a: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échoué</a:t>
            </a:r>
            <a:r>
              <a:rPr lang="en-US" dirty="0">
                <a:latin typeface="Essential Sans" pitchFamily="2" charset="77"/>
              </a:rPr>
              <a:t> </a:t>
            </a:r>
            <a:r>
              <a:rPr lang="en-US" dirty="0" err="1">
                <a:latin typeface="Essential Sans" pitchFamily="2" charset="77"/>
              </a:rPr>
              <a:t>quand</a:t>
            </a:r>
            <a:r>
              <a:rPr lang="en-US" dirty="0">
                <a:latin typeface="Essential Sans" pitchFamily="2" charset="77"/>
              </a:rPr>
              <a:t> </a:t>
            </a:r>
            <a:r>
              <a:rPr lang="en-US" dirty="0" err="1">
                <a:latin typeface="Essential Sans" pitchFamily="2" charset="77"/>
              </a:rPr>
              <a:t>même</a:t>
            </a:r>
            <a:r>
              <a:rPr lang="en-US" dirty="0">
                <a:latin typeface="Essential Sans" pitchFamily="2" charset="77"/>
              </a:rPr>
              <a:t>.</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atteint</a:t>
            </a:r>
            <a:r>
              <a:rPr lang="en-US" dirty="0">
                <a:latin typeface="Essential Sans" pitchFamily="2" charset="77"/>
              </a:rPr>
              <a:t> </a:t>
            </a:r>
            <a:r>
              <a:rPr lang="en-US" dirty="0" err="1">
                <a:latin typeface="Essential Sans" pitchFamily="2" charset="77"/>
              </a:rPr>
              <a:t>mon</a:t>
            </a:r>
            <a:r>
              <a:rPr lang="en-US" dirty="0">
                <a:latin typeface="Essential Sans" pitchFamily="2" charset="77"/>
              </a:rPr>
              <a:t> maximum, je ne </a:t>
            </a:r>
            <a:r>
              <a:rPr lang="en-US" dirty="0" err="1">
                <a:latin typeface="Essential Sans" pitchFamily="2" charset="77"/>
              </a:rPr>
              <a:t>peux</a:t>
            </a:r>
            <a:r>
              <a:rPr lang="en-US" dirty="0">
                <a:latin typeface="Essential Sans" pitchFamily="2" charset="77"/>
              </a:rPr>
              <a:t> pas faire </a:t>
            </a:r>
            <a:r>
              <a:rPr lang="en-US" dirty="0" err="1">
                <a:latin typeface="Essential Sans" pitchFamily="2" charset="77"/>
              </a:rPr>
              <a:t>mieux</a:t>
            </a:r>
            <a:r>
              <a:rPr lang="en-US" dirty="0">
                <a:latin typeface="Essential Sans" pitchFamily="2" charset="77"/>
              </a:rPr>
              <a:t>.</a:t>
            </a:r>
          </a:p>
          <a:p>
            <a:pPr>
              <a:spcAft>
                <a:spcPts val="900"/>
              </a:spcAft>
            </a:pPr>
            <a:r>
              <a:rPr lang="en-US" dirty="0" err="1">
                <a:latin typeface="Essential Sans" pitchFamily="2" charset="77"/>
              </a:rPr>
              <a:t>C’est</a:t>
            </a:r>
            <a:r>
              <a:rPr lang="en-US" dirty="0">
                <a:latin typeface="Essential Sans" pitchFamily="2" charset="77"/>
              </a:rPr>
              <a:t> trop difficile.</a:t>
            </a:r>
          </a:p>
          <a:p>
            <a:pPr>
              <a:spcAft>
                <a:spcPts val="900"/>
              </a:spcAft>
            </a:pPr>
            <a:r>
              <a:rPr lang="en-US" dirty="0">
                <a:latin typeface="Essential Sans" pitchFamily="2" charset="77"/>
              </a:rPr>
              <a:t>Je suis fait(e) </a:t>
            </a:r>
            <a:r>
              <a:rPr lang="en-US" dirty="0" err="1">
                <a:latin typeface="Essential Sans" pitchFamily="2" charset="77"/>
              </a:rPr>
              <a:t>comme</a:t>
            </a:r>
            <a:r>
              <a:rPr lang="en-US" dirty="0">
                <a:latin typeface="Essential Sans" pitchFamily="2" charset="77"/>
              </a:rPr>
              <a:t> </a:t>
            </a:r>
            <a:r>
              <a:rPr lang="en-US" dirty="0" err="1">
                <a:latin typeface="Essential Sans" pitchFamily="2" charset="77"/>
              </a:rPr>
              <a:t>ça</a:t>
            </a:r>
            <a:r>
              <a:rPr lang="en-US" dirty="0">
                <a:latin typeface="Essential Sans" pitchFamily="2" charset="77"/>
              </a:rPr>
              <a:t>, </a:t>
            </a:r>
            <a:r>
              <a:rPr lang="en-US" dirty="0" err="1">
                <a:latin typeface="Essential Sans" pitchFamily="2" charset="77"/>
              </a:rPr>
              <a:t>c’est</a:t>
            </a:r>
            <a:r>
              <a:rPr lang="en-US" dirty="0">
                <a:latin typeface="Essential Sans" pitchFamily="2" charset="77"/>
              </a:rPr>
              <a:t> tout.</a:t>
            </a:r>
          </a:p>
          <a:p>
            <a:pPr>
              <a:spcAft>
                <a:spcPts val="900"/>
              </a:spcAft>
            </a:pPr>
            <a:r>
              <a:rPr lang="en-US" dirty="0">
                <a:latin typeface="Essential Sans" pitchFamily="2" charset="77"/>
              </a:rPr>
              <a:t>Il y a trop </a:t>
            </a:r>
            <a:r>
              <a:rPr lang="en-US" dirty="0" err="1">
                <a:latin typeface="Essential Sans" pitchFamily="2" charset="77"/>
              </a:rPr>
              <a:t>d’obstacles</a:t>
            </a:r>
            <a:r>
              <a:rPr lang="en-US" dirty="0">
                <a:latin typeface="Essential Sans" pitchFamily="2" charset="77"/>
              </a:rPr>
              <a:t> qui </a:t>
            </a:r>
            <a:r>
              <a:rPr lang="en-US" dirty="0" err="1">
                <a:latin typeface="Essential Sans" pitchFamily="2" charset="77"/>
              </a:rPr>
              <a:t>m’empêchent</a:t>
            </a:r>
            <a:r>
              <a:rPr lang="en-US" dirty="0">
                <a:latin typeface="Essential Sans" pitchFamily="2" charset="77"/>
              </a:rPr>
              <a:t> </a:t>
            </a:r>
            <a:r>
              <a:rPr lang="en-US" dirty="0" err="1">
                <a:latin typeface="Essential Sans" pitchFamily="2" charset="77"/>
              </a:rPr>
              <a:t>d’avancer</a:t>
            </a:r>
            <a:r>
              <a:rPr lang="en-US" dirty="0">
                <a:latin typeface="Essential Sans" pitchFamily="2" charset="77"/>
              </a:rPr>
              <a:t> ; </a:t>
            </a:r>
            <a:r>
              <a:rPr lang="en-US" dirty="0" err="1">
                <a:latin typeface="Essential Sans" pitchFamily="2" charset="77"/>
              </a:rPr>
              <a:t>ça</a:t>
            </a:r>
            <a:r>
              <a:rPr lang="en-US" dirty="0">
                <a:latin typeface="Essential Sans" pitchFamily="2" charset="77"/>
              </a:rPr>
              <a:t> ne </a:t>
            </a:r>
            <a:r>
              <a:rPr lang="en-US" dirty="0" err="1">
                <a:latin typeface="Essential Sans" pitchFamily="2" charset="77"/>
              </a:rPr>
              <a:t>vaut</a:t>
            </a:r>
            <a:r>
              <a:rPr lang="en-US" dirty="0">
                <a:latin typeface="Essential Sans" pitchFamily="2" charset="77"/>
              </a:rPr>
              <a:t> pas la </a:t>
            </a:r>
            <a:r>
              <a:rPr lang="en-US" dirty="0" err="1">
                <a:latin typeface="Essential Sans" pitchFamily="2" charset="77"/>
              </a:rPr>
              <a:t>peine</a:t>
            </a:r>
            <a:r>
              <a:rPr lang="en-US" dirty="0">
                <a:latin typeface="Essential Sans" pitchFamily="2" charset="77"/>
              </a:rPr>
              <a:t>.</a:t>
            </a:r>
          </a:p>
          <a:p>
            <a:pPr>
              <a:spcAft>
                <a:spcPts val="900"/>
              </a:spcAft>
            </a:pPr>
            <a:endParaRPr lang="en-US" sz="800" dirty="0">
              <a:latin typeface="Essential Sans" pitchFamily="2" charset="77"/>
            </a:endParaRPr>
          </a:p>
          <a:p>
            <a:pPr>
              <a:spcAft>
                <a:spcPts val="900"/>
              </a:spcAft>
            </a:pPr>
            <a:r>
              <a:rPr lang="en-US" dirty="0">
                <a:latin typeface="Essential Sans" pitchFamily="2" charset="77"/>
              </a:rPr>
              <a:t>Mon </a:t>
            </a:r>
            <a:r>
              <a:rPr lang="en-US" dirty="0" err="1">
                <a:latin typeface="Essential Sans" pitchFamily="2" charset="77"/>
              </a:rPr>
              <a:t>enseignante</a:t>
            </a:r>
            <a:r>
              <a:rPr lang="en-US" dirty="0">
                <a:latin typeface="Essential Sans" pitchFamily="2" charset="77"/>
              </a:rPr>
              <a:t> ne </a:t>
            </a:r>
            <a:r>
              <a:rPr lang="en-US" dirty="0" err="1">
                <a:latin typeface="Essential Sans" pitchFamily="2" charset="77"/>
              </a:rPr>
              <a:t>m’aime</a:t>
            </a:r>
            <a:r>
              <a:rPr lang="en-US" dirty="0">
                <a:latin typeface="Essential Sans" pitchFamily="2" charset="77"/>
              </a:rPr>
              <a:t> pas; </a:t>
            </a:r>
            <a:r>
              <a:rPr lang="en-US" dirty="0" err="1">
                <a:latin typeface="Essential Sans" pitchFamily="2" charset="77"/>
              </a:rPr>
              <a:t>elle</a:t>
            </a:r>
            <a:r>
              <a:rPr lang="en-US" dirty="0">
                <a:latin typeface="Essential Sans" pitchFamily="2" charset="77"/>
              </a:rPr>
              <a:t> ne fait que me </a:t>
            </a:r>
            <a:r>
              <a:rPr lang="en-US" dirty="0" err="1">
                <a:latin typeface="Essential Sans" pitchFamily="2" charset="77"/>
              </a:rPr>
              <a:t>critiquer</a:t>
            </a:r>
            <a:r>
              <a:rPr lang="en-US" dirty="0">
                <a:latin typeface="Essential Sans" pitchFamily="2" charset="77"/>
              </a:rPr>
              <a:t>.</a:t>
            </a:r>
          </a:p>
        </p:txBody>
      </p:sp>
      <p:cxnSp>
        <p:nvCxnSpPr>
          <p:cNvPr id="35" name="Straight Connector 34">
            <a:extLst>
              <a:ext uri="{FF2B5EF4-FFF2-40B4-BE49-F238E27FC236}">
                <a16:creationId xmlns:a16="http://schemas.microsoft.com/office/drawing/2014/main" id="{C875F9BF-ED12-C263-54FD-9449DC5DBCBA}"/>
              </a:ext>
            </a:extLst>
          </p:cNvPr>
          <p:cNvCxnSpPr/>
          <p:nvPr/>
        </p:nvCxnSpPr>
        <p:spPr>
          <a:xfrm>
            <a:off x="5734304" y="487063"/>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26CBDB59-CD4C-247E-CC8F-D2EBD09601A7}"/>
              </a:ext>
            </a:extLst>
          </p:cNvPr>
          <p:cNvCxnSpPr>
            <a:cxnSpLocks/>
          </p:cNvCxnSpPr>
          <p:nvPr/>
        </p:nvCxnSpPr>
        <p:spPr>
          <a:xfrm>
            <a:off x="5734304" y="965119"/>
            <a:ext cx="0" cy="5198917"/>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grpSp>
        <p:nvGrpSpPr>
          <p:cNvPr id="37" name="Group 36">
            <a:extLst>
              <a:ext uri="{FF2B5EF4-FFF2-40B4-BE49-F238E27FC236}">
                <a16:creationId xmlns:a16="http://schemas.microsoft.com/office/drawing/2014/main" id="{71ECBDDF-A761-5446-1B2D-8CE07671EC00}"/>
              </a:ext>
            </a:extLst>
          </p:cNvPr>
          <p:cNvGrpSpPr/>
          <p:nvPr/>
        </p:nvGrpSpPr>
        <p:grpSpPr>
          <a:xfrm>
            <a:off x="776224" y="1594503"/>
            <a:ext cx="10661940" cy="4569821"/>
            <a:chOff x="812800" y="1971040"/>
            <a:chExt cx="10661940" cy="4569821"/>
          </a:xfrm>
        </p:grpSpPr>
        <p:cxnSp>
          <p:nvCxnSpPr>
            <p:cNvPr id="38" name="Straight Connector 37">
              <a:extLst>
                <a:ext uri="{FF2B5EF4-FFF2-40B4-BE49-F238E27FC236}">
                  <a16:creationId xmlns:a16="http://schemas.microsoft.com/office/drawing/2014/main" id="{140A5F16-FA63-93C1-F666-EEF379B80D1B}"/>
                </a:ext>
              </a:extLst>
            </p:cNvPr>
            <p:cNvCxnSpPr>
              <a:cxnSpLocks/>
            </p:cNvCxnSpPr>
            <p:nvPr/>
          </p:nvCxnSpPr>
          <p:spPr>
            <a:xfrm>
              <a:off x="812800" y="1971040"/>
              <a:ext cx="1064901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1B6FD5E-F294-12BF-5F73-3CC832FC0440}"/>
                </a:ext>
              </a:extLst>
            </p:cNvPr>
            <p:cNvCxnSpPr>
              <a:cxnSpLocks/>
            </p:cNvCxnSpPr>
            <p:nvPr/>
          </p:nvCxnSpPr>
          <p:spPr>
            <a:xfrm>
              <a:off x="812800" y="2636912"/>
              <a:ext cx="1064901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6B6506A-2955-6B31-D4BA-771E8EE57387}"/>
                </a:ext>
              </a:extLst>
            </p:cNvPr>
            <p:cNvCxnSpPr>
              <a:cxnSpLocks/>
            </p:cNvCxnSpPr>
            <p:nvPr/>
          </p:nvCxnSpPr>
          <p:spPr>
            <a:xfrm>
              <a:off x="812800" y="328498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C37DD25-1E4F-61A4-0862-B6D9E4C36488}"/>
                </a:ext>
              </a:extLst>
            </p:cNvPr>
            <p:cNvCxnSpPr>
              <a:cxnSpLocks/>
            </p:cNvCxnSpPr>
            <p:nvPr/>
          </p:nvCxnSpPr>
          <p:spPr>
            <a:xfrm>
              <a:off x="812800" y="3973696"/>
              <a:ext cx="10653776"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CB4AD09-07C1-B000-9697-3A305055D405}"/>
                </a:ext>
              </a:extLst>
            </p:cNvPr>
            <p:cNvCxnSpPr>
              <a:cxnSpLocks/>
            </p:cNvCxnSpPr>
            <p:nvPr/>
          </p:nvCxnSpPr>
          <p:spPr>
            <a:xfrm>
              <a:off x="812800" y="4365104"/>
              <a:ext cx="1064901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FA75FFD-FAF7-9D84-7C27-94FE3B2E9A68}"/>
                </a:ext>
              </a:extLst>
            </p:cNvPr>
            <p:cNvCxnSpPr>
              <a:cxnSpLocks/>
            </p:cNvCxnSpPr>
            <p:nvPr/>
          </p:nvCxnSpPr>
          <p:spPr>
            <a:xfrm>
              <a:off x="812800" y="4725144"/>
              <a:ext cx="106619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D85C0C4-AA00-FF74-3CAE-19B965C02868}"/>
                </a:ext>
              </a:extLst>
            </p:cNvPr>
            <p:cNvCxnSpPr>
              <a:cxnSpLocks/>
            </p:cNvCxnSpPr>
            <p:nvPr/>
          </p:nvCxnSpPr>
          <p:spPr>
            <a:xfrm>
              <a:off x="812800" y="541474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6FA225E-B109-AD41-1EA8-C4CE85D89C97}"/>
                </a:ext>
              </a:extLst>
            </p:cNvPr>
            <p:cNvCxnSpPr>
              <a:cxnSpLocks/>
            </p:cNvCxnSpPr>
            <p:nvPr/>
          </p:nvCxnSpPr>
          <p:spPr>
            <a:xfrm>
              <a:off x="812800" y="6540861"/>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948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2A927AB-6C8F-60FD-D5DC-175A23DD0619}"/>
              </a:ext>
            </a:extLst>
          </p:cNvPr>
          <p:cNvSpPr/>
          <p:nvPr/>
        </p:nvSpPr>
        <p:spPr>
          <a:xfrm>
            <a:off x="766763" y="956930"/>
            <a:ext cx="10673870" cy="1945758"/>
          </a:xfrm>
          <a:prstGeom prst="rect">
            <a:avLst/>
          </a:prstGeom>
          <a:solidFill>
            <a:srgbClr val="FECC2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B6E425-EECB-5F4A-766B-0905C0F3EDAB}"/>
              </a:ext>
            </a:extLst>
          </p:cNvPr>
          <p:cNvSpPr/>
          <p:nvPr/>
        </p:nvSpPr>
        <p:spPr>
          <a:xfrm>
            <a:off x="766763" y="497223"/>
            <a:ext cx="10667301"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AB52BFC-EF79-5C38-3A96-961D1B167268}"/>
              </a:ext>
            </a:extLst>
          </p:cNvPr>
          <p:cNvSpPr txBox="1"/>
          <p:nvPr/>
        </p:nvSpPr>
        <p:spPr>
          <a:xfrm>
            <a:off x="887984" y="527703"/>
            <a:ext cx="5323840" cy="400110"/>
          </a:xfrm>
          <a:prstGeom prst="rect">
            <a:avLst/>
          </a:prstGeom>
          <a:noFill/>
        </p:spPr>
        <p:txBody>
          <a:bodyPr wrap="square" rtlCol="0">
            <a:spAutoFit/>
          </a:bodyPr>
          <a:lstStyle/>
          <a:p>
            <a:r>
              <a:rPr lang="fr-CA" sz="2000" b="1" kern="1200" dirty="0">
                <a:solidFill>
                  <a:schemeClr val="tx1"/>
                </a:solidFill>
                <a:effectLst/>
              </a:rPr>
              <a:t>Quand votre jeune mentoré vous dit…</a:t>
            </a:r>
            <a:r>
              <a:rPr lang="en-CA" sz="2000" dirty="0">
                <a:solidFill>
                  <a:schemeClr val="tx1"/>
                </a:solidFill>
                <a:effectLst/>
              </a:rPr>
              <a:t> </a:t>
            </a:r>
            <a:endParaRPr lang="en-US" sz="2000"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2C70E8B6-5C5D-47E2-16E0-5A652E93C69B}"/>
              </a:ext>
            </a:extLst>
          </p:cNvPr>
          <p:cNvSpPr txBox="1"/>
          <p:nvPr/>
        </p:nvSpPr>
        <p:spPr>
          <a:xfrm>
            <a:off x="6324472" y="527703"/>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10" name="TextBox 9">
            <a:extLst>
              <a:ext uri="{FF2B5EF4-FFF2-40B4-BE49-F238E27FC236}">
                <a16:creationId xmlns:a16="http://schemas.microsoft.com/office/drawing/2014/main" id="{FF2B23DF-55DC-33E7-6A50-94F199F6F136}"/>
              </a:ext>
            </a:extLst>
          </p:cNvPr>
          <p:cNvSpPr txBox="1"/>
          <p:nvPr/>
        </p:nvSpPr>
        <p:spPr>
          <a:xfrm>
            <a:off x="926084" y="1208423"/>
            <a:ext cx="4693920" cy="4893647"/>
          </a:xfrm>
          <a:prstGeom prst="rect">
            <a:avLst/>
          </a:prstGeom>
          <a:noFill/>
        </p:spPr>
        <p:txBody>
          <a:bodyPr wrap="square" rtlCol="0">
            <a:spAutoFit/>
          </a:bodyPr>
          <a:lstStyle/>
          <a:p>
            <a:pPr>
              <a:spcAft>
                <a:spcPts val="900"/>
              </a:spcAft>
            </a:pPr>
            <a:r>
              <a:rPr lang="en-US" dirty="0">
                <a:latin typeface="Essential Sans" pitchFamily="2" charset="77"/>
              </a:rPr>
              <a:t>Je ne suis pas capable. </a:t>
            </a:r>
          </a:p>
          <a:p>
            <a:pPr>
              <a:spcAft>
                <a:spcPts val="900"/>
              </a:spcAft>
            </a:pPr>
            <a:r>
              <a:rPr lang="en-US" dirty="0">
                <a:latin typeface="Essential Sans" pitchFamily="2" charset="77"/>
              </a:rPr>
              <a:t>Je ne serai jamais </a:t>
            </a:r>
            <a:r>
              <a:rPr lang="en-US" dirty="0" err="1">
                <a:latin typeface="Essential Sans" pitchFamily="2" charset="77"/>
              </a:rPr>
              <a:t>aussi</a:t>
            </a:r>
            <a:r>
              <a:rPr lang="en-US" dirty="0">
                <a:latin typeface="Essential Sans" pitchFamily="2" charset="77"/>
              </a:rPr>
              <a:t> bon(ne) que </a:t>
            </a:r>
            <a:r>
              <a:rPr lang="en-US" dirty="0" err="1">
                <a:latin typeface="Essential Sans" pitchFamily="2" charset="77"/>
              </a:rPr>
              <a:t>mon</a:t>
            </a:r>
            <a:r>
              <a:rPr lang="en-US" dirty="0">
                <a:latin typeface="Essential Sans" pitchFamily="2" charset="77"/>
              </a:rPr>
              <a:t> </a:t>
            </a:r>
            <a:r>
              <a:rPr lang="en-US" dirty="0" err="1">
                <a:latin typeface="Essential Sans" pitchFamily="2" charset="77"/>
              </a:rPr>
              <a:t>ami</a:t>
            </a:r>
            <a:r>
              <a:rPr lang="en-US" dirty="0">
                <a:latin typeface="Essential Sans" pitchFamily="2" charset="77"/>
              </a:rPr>
              <a:t>(e).</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travaillé</a:t>
            </a:r>
            <a:r>
              <a:rPr lang="en-US" dirty="0">
                <a:latin typeface="Essential Sans" pitchFamily="2" charset="77"/>
              </a:rPr>
              <a:t> fort, </a:t>
            </a:r>
            <a:r>
              <a:rPr lang="en-US" dirty="0" err="1">
                <a:latin typeface="Essential Sans" pitchFamily="2" charset="77"/>
              </a:rPr>
              <a:t>mais</a:t>
            </a:r>
            <a:r>
              <a:rPr lang="en-US" dirty="0">
                <a:latin typeface="Essential Sans" pitchFamily="2" charset="77"/>
              </a:rPr>
              <a:t> </a:t>
            </a: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échoué</a:t>
            </a:r>
            <a:r>
              <a:rPr lang="en-US" dirty="0">
                <a:latin typeface="Essential Sans" pitchFamily="2" charset="77"/>
              </a:rPr>
              <a:t> </a:t>
            </a:r>
            <a:r>
              <a:rPr lang="en-US" dirty="0" err="1">
                <a:latin typeface="Essential Sans" pitchFamily="2" charset="77"/>
              </a:rPr>
              <a:t>quand</a:t>
            </a:r>
            <a:r>
              <a:rPr lang="en-US" dirty="0">
                <a:latin typeface="Essential Sans" pitchFamily="2" charset="77"/>
              </a:rPr>
              <a:t> </a:t>
            </a:r>
            <a:r>
              <a:rPr lang="en-US" dirty="0" err="1">
                <a:latin typeface="Essential Sans" pitchFamily="2" charset="77"/>
              </a:rPr>
              <a:t>même</a:t>
            </a:r>
            <a:r>
              <a:rPr lang="en-US" dirty="0">
                <a:latin typeface="Essential Sans" pitchFamily="2" charset="77"/>
              </a:rPr>
              <a:t>.</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atteint</a:t>
            </a:r>
            <a:r>
              <a:rPr lang="en-US" dirty="0">
                <a:latin typeface="Essential Sans" pitchFamily="2" charset="77"/>
              </a:rPr>
              <a:t> </a:t>
            </a:r>
            <a:r>
              <a:rPr lang="en-US" dirty="0" err="1">
                <a:latin typeface="Essential Sans" pitchFamily="2" charset="77"/>
              </a:rPr>
              <a:t>mon</a:t>
            </a:r>
            <a:r>
              <a:rPr lang="en-US" dirty="0">
                <a:latin typeface="Essential Sans" pitchFamily="2" charset="77"/>
              </a:rPr>
              <a:t> maximum, je ne </a:t>
            </a:r>
            <a:r>
              <a:rPr lang="en-US" dirty="0" err="1">
                <a:latin typeface="Essential Sans" pitchFamily="2" charset="77"/>
              </a:rPr>
              <a:t>peux</a:t>
            </a:r>
            <a:r>
              <a:rPr lang="en-US" dirty="0">
                <a:latin typeface="Essential Sans" pitchFamily="2" charset="77"/>
              </a:rPr>
              <a:t> pas faire </a:t>
            </a:r>
            <a:r>
              <a:rPr lang="en-US" dirty="0" err="1">
                <a:latin typeface="Essential Sans" pitchFamily="2" charset="77"/>
              </a:rPr>
              <a:t>mieux</a:t>
            </a:r>
            <a:r>
              <a:rPr lang="en-US" dirty="0">
                <a:latin typeface="Essential Sans" pitchFamily="2" charset="77"/>
              </a:rPr>
              <a:t>.</a:t>
            </a:r>
          </a:p>
          <a:p>
            <a:pPr>
              <a:spcAft>
                <a:spcPts val="900"/>
              </a:spcAft>
            </a:pPr>
            <a:r>
              <a:rPr lang="en-US" dirty="0" err="1">
                <a:latin typeface="Essential Sans" pitchFamily="2" charset="77"/>
              </a:rPr>
              <a:t>C’est</a:t>
            </a:r>
            <a:r>
              <a:rPr lang="en-US" dirty="0">
                <a:latin typeface="Essential Sans" pitchFamily="2" charset="77"/>
              </a:rPr>
              <a:t> trop difficile.</a:t>
            </a:r>
          </a:p>
          <a:p>
            <a:pPr>
              <a:spcAft>
                <a:spcPts val="900"/>
              </a:spcAft>
            </a:pPr>
            <a:r>
              <a:rPr lang="en-US" dirty="0">
                <a:latin typeface="Essential Sans" pitchFamily="2" charset="77"/>
              </a:rPr>
              <a:t>Je suis fait(e) </a:t>
            </a:r>
            <a:r>
              <a:rPr lang="en-US" dirty="0" err="1">
                <a:latin typeface="Essential Sans" pitchFamily="2" charset="77"/>
              </a:rPr>
              <a:t>comme</a:t>
            </a:r>
            <a:r>
              <a:rPr lang="en-US" dirty="0">
                <a:latin typeface="Essential Sans" pitchFamily="2" charset="77"/>
              </a:rPr>
              <a:t> </a:t>
            </a:r>
            <a:r>
              <a:rPr lang="en-US" dirty="0" err="1">
                <a:latin typeface="Essential Sans" pitchFamily="2" charset="77"/>
              </a:rPr>
              <a:t>ça</a:t>
            </a:r>
            <a:r>
              <a:rPr lang="en-US" dirty="0">
                <a:latin typeface="Essential Sans" pitchFamily="2" charset="77"/>
              </a:rPr>
              <a:t>, </a:t>
            </a:r>
            <a:r>
              <a:rPr lang="en-US" dirty="0" err="1">
                <a:latin typeface="Essential Sans" pitchFamily="2" charset="77"/>
              </a:rPr>
              <a:t>c’est</a:t>
            </a:r>
            <a:r>
              <a:rPr lang="en-US" dirty="0">
                <a:latin typeface="Essential Sans" pitchFamily="2" charset="77"/>
              </a:rPr>
              <a:t> tout.</a:t>
            </a:r>
          </a:p>
          <a:p>
            <a:pPr>
              <a:spcAft>
                <a:spcPts val="900"/>
              </a:spcAft>
            </a:pPr>
            <a:r>
              <a:rPr lang="en-US" dirty="0">
                <a:latin typeface="Essential Sans" pitchFamily="2" charset="77"/>
              </a:rPr>
              <a:t>Il y a trop </a:t>
            </a:r>
            <a:r>
              <a:rPr lang="en-US" dirty="0" err="1">
                <a:latin typeface="Essential Sans" pitchFamily="2" charset="77"/>
              </a:rPr>
              <a:t>d’obstacles</a:t>
            </a:r>
            <a:r>
              <a:rPr lang="en-US" dirty="0">
                <a:latin typeface="Essential Sans" pitchFamily="2" charset="77"/>
              </a:rPr>
              <a:t> qui </a:t>
            </a:r>
            <a:r>
              <a:rPr lang="en-US" dirty="0" err="1">
                <a:latin typeface="Essential Sans" pitchFamily="2" charset="77"/>
              </a:rPr>
              <a:t>m’empêchent</a:t>
            </a:r>
            <a:r>
              <a:rPr lang="en-US" dirty="0">
                <a:latin typeface="Essential Sans" pitchFamily="2" charset="77"/>
              </a:rPr>
              <a:t> </a:t>
            </a:r>
            <a:r>
              <a:rPr lang="en-US" dirty="0" err="1">
                <a:latin typeface="Essential Sans" pitchFamily="2" charset="77"/>
              </a:rPr>
              <a:t>d’avancer</a:t>
            </a:r>
            <a:r>
              <a:rPr lang="en-US" dirty="0">
                <a:latin typeface="Essential Sans" pitchFamily="2" charset="77"/>
              </a:rPr>
              <a:t> ; </a:t>
            </a:r>
            <a:r>
              <a:rPr lang="en-US" dirty="0" err="1">
                <a:latin typeface="Essential Sans" pitchFamily="2" charset="77"/>
              </a:rPr>
              <a:t>ça</a:t>
            </a:r>
            <a:r>
              <a:rPr lang="en-US" dirty="0">
                <a:latin typeface="Essential Sans" pitchFamily="2" charset="77"/>
              </a:rPr>
              <a:t> ne </a:t>
            </a:r>
            <a:r>
              <a:rPr lang="en-US" dirty="0" err="1">
                <a:latin typeface="Essential Sans" pitchFamily="2" charset="77"/>
              </a:rPr>
              <a:t>vaut</a:t>
            </a:r>
            <a:r>
              <a:rPr lang="en-US" dirty="0">
                <a:latin typeface="Essential Sans" pitchFamily="2" charset="77"/>
              </a:rPr>
              <a:t> pas la </a:t>
            </a:r>
            <a:r>
              <a:rPr lang="en-US" dirty="0" err="1">
                <a:latin typeface="Essential Sans" pitchFamily="2" charset="77"/>
              </a:rPr>
              <a:t>peine</a:t>
            </a:r>
            <a:r>
              <a:rPr lang="en-US" dirty="0">
                <a:latin typeface="Essential Sans" pitchFamily="2" charset="77"/>
              </a:rPr>
              <a:t>.</a:t>
            </a:r>
          </a:p>
          <a:p>
            <a:pPr>
              <a:spcAft>
                <a:spcPts val="900"/>
              </a:spcAft>
            </a:pPr>
            <a:endParaRPr lang="en-US" sz="800" dirty="0">
              <a:latin typeface="Essential Sans" pitchFamily="2" charset="77"/>
            </a:endParaRPr>
          </a:p>
          <a:p>
            <a:pPr>
              <a:spcAft>
                <a:spcPts val="900"/>
              </a:spcAft>
            </a:pPr>
            <a:r>
              <a:rPr lang="en-US" dirty="0">
                <a:latin typeface="Essential Sans" pitchFamily="2" charset="77"/>
              </a:rPr>
              <a:t>Mon </a:t>
            </a:r>
            <a:r>
              <a:rPr lang="en-US" dirty="0" err="1">
                <a:latin typeface="Essential Sans" pitchFamily="2" charset="77"/>
              </a:rPr>
              <a:t>enseignante</a:t>
            </a:r>
            <a:r>
              <a:rPr lang="en-US" dirty="0">
                <a:latin typeface="Essential Sans" pitchFamily="2" charset="77"/>
              </a:rPr>
              <a:t> ne </a:t>
            </a:r>
            <a:r>
              <a:rPr lang="en-US" dirty="0" err="1">
                <a:latin typeface="Essential Sans" pitchFamily="2" charset="77"/>
              </a:rPr>
              <a:t>m’aime</a:t>
            </a:r>
            <a:r>
              <a:rPr lang="en-US" dirty="0">
                <a:latin typeface="Essential Sans" pitchFamily="2" charset="77"/>
              </a:rPr>
              <a:t> pas; </a:t>
            </a:r>
            <a:r>
              <a:rPr lang="en-US" dirty="0" err="1">
                <a:latin typeface="Essential Sans" pitchFamily="2" charset="77"/>
              </a:rPr>
              <a:t>elle</a:t>
            </a:r>
            <a:r>
              <a:rPr lang="en-US" dirty="0">
                <a:latin typeface="Essential Sans" pitchFamily="2" charset="77"/>
              </a:rPr>
              <a:t> ne fait que me </a:t>
            </a:r>
            <a:r>
              <a:rPr lang="en-US" dirty="0" err="1">
                <a:latin typeface="Essential Sans" pitchFamily="2" charset="77"/>
              </a:rPr>
              <a:t>critiquer</a:t>
            </a:r>
            <a:r>
              <a:rPr lang="en-US" dirty="0">
                <a:latin typeface="Essential Sans" pitchFamily="2" charset="77"/>
              </a:rPr>
              <a:t>.</a:t>
            </a:r>
          </a:p>
        </p:txBody>
      </p:sp>
      <p:cxnSp>
        <p:nvCxnSpPr>
          <p:cNvPr id="14" name="Straight Connector 13">
            <a:extLst>
              <a:ext uri="{FF2B5EF4-FFF2-40B4-BE49-F238E27FC236}">
                <a16:creationId xmlns:a16="http://schemas.microsoft.com/office/drawing/2014/main" id="{A0212A23-39C9-BC08-9923-A2124CB0D938}"/>
              </a:ext>
            </a:extLst>
          </p:cNvPr>
          <p:cNvCxnSpPr/>
          <p:nvPr/>
        </p:nvCxnSpPr>
        <p:spPr>
          <a:xfrm>
            <a:off x="5734304" y="487063"/>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D5846FD-929C-C2BE-E533-19018037DCEB}"/>
              </a:ext>
            </a:extLst>
          </p:cNvPr>
          <p:cNvCxnSpPr>
            <a:cxnSpLocks/>
          </p:cNvCxnSpPr>
          <p:nvPr/>
        </p:nvCxnSpPr>
        <p:spPr>
          <a:xfrm>
            <a:off x="5734304" y="965119"/>
            <a:ext cx="0" cy="5198917"/>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grpSp>
        <p:nvGrpSpPr>
          <p:cNvPr id="27" name="Group 26">
            <a:extLst>
              <a:ext uri="{FF2B5EF4-FFF2-40B4-BE49-F238E27FC236}">
                <a16:creationId xmlns:a16="http://schemas.microsoft.com/office/drawing/2014/main" id="{11624C4F-242C-1FCD-5CCE-03FC957BD16E}"/>
              </a:ext>
            </a:extLst>
          </p:cNvPr>
          <p:cNvGrpSpPr/>
          <p:nvPr/>
        </p:nvGrpSpPr>
        <p:grpSpPr>
          <a:xfrm>
            <a:off x="776224" y="1594503"/>
            <a:ext cx="10657840" cy="4569821"/>
            <a:chOff x="812800" y="1971040"/>
            <a:chExt cx="10657840" cy="4569821"/>
          </a:xfrm>
        </p:grpSpPr>
        <p:cxnSp>
          <p:nvCxnSpPr>
            <p:cNvPr id="18" name="Straight Connector 17">
              <a:extLst>
                <a:ext uri="{FF2B5EF4-FFF2-40B4-BE49-F238E27FC236}">
                  <a16:creationId xmlns:a16="http://schemas.microsoft.com/office/drawing/2014/main" id="{407AC530-4EDE-CC0D-2687-F48A27FDF80C}"/>
                </a:ext>
              </a:extLst>
            </p:cNvPr>
            <p:cNvCxnSpPr>
              <a:cxnSpLocks/>
            </p:cNvCxnSpPr>
            <p:nvPr/>
          </p:nvCxnSpPr>
          <p:spPr>
            <a:xfrm>
              <a:off x="812800" y="1971040"/>
              <a:ext cx="4964176"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9F84D14-9BD6-446E-29BC-AA3F9F5CD3A3}"/>
                </a:ext>
              </a:extLst>
            </p:cNvPr>
            <p:cNvCxnSpPr>
              <a:cxnSpLocks/>
            </p:cNvCxnSpPr>
            <p:nvPr/>
          </p:nvCxnSpPr>
          <p:spPr>
            <a:xfrm>
              <a:off x="812800" y="2636912"/>
              <a:ext cx="4952223"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8900D5D-5483-FBD3-A536-1FB36B3345A4}"/>
                </a:ext>
              </a:extLst>
            </p:cNvPr>
            <p:cNvCxnSpPr>
              <a:cxnSpLocks/>
            </p:cNvCxnSpPr>
            <p:nvPr/>
          </p:nvCxnSpPr>
          <p:spPr>
            <a:xfrm>
              <a:off x="812800" y="328498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33C5D1-5D46-5A05-6BB6-14D1369D8996}"/>
                </a:ext>
              </a:extLst>
            </p:cNvPr>
            <p:cNvCxnSpPr>
              <a:cxnSpLocks/>
            </p:cNvCxnSpPr>
            <p:nvPr/>
          </p:nvCxnSpPr>
          <p:spPr>
            <a:xfrm>
              <a:off x="812800" y="3973696"/>
              <a:ext cx="1064901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9CC4E38-1CC8-9E10-40DE-222889A82B91}"/>
                </a:ext>
              </a:extLst>
            </p:cNvPr>
            <p:cNvCxnSpPr>
              <a:cxnSpLocks/>
            </p:cNvCxnSpPr>
            <p:nvPr/>
          </p:nvCxnSpPr>
          <p:spPr>
            <a:xfrm>
              <a:off x="812800" y="4365104"/>
              <a:ext cx="1064901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C9C0A2B-356B-7E8B-E4D9-30755795F7E0}"/>
                </a:ext>
              </a:extLst>
            </p:cNvPr>
            <p:cNvCxnSpPr>
              <a:cxnSpLocks/>
            </p:cNvCxnSpPr>
            <p:nvPr/>
          </p:nvCxnSpPr>
          <p:spPr>
            <a:xfrm>
              <a:off x="812800" y="4725144"/>
              <a:ext cx="1064901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9CBDAC8-2B25-06D9-FBF1-5D20A00439F9}"/>
                </a:ext>
              </a:extLst>
            </p:cNvPr>
            <p:cNvCxnSpPr>
              <a:cxnSpLocks/>
            </p:cNvCxnSpPr>
            <p:nvPr/>
          </p:nvCxnSpPr>
          <p:spPr>
            <a:xfrm>
              <a:off x="812800" y="541474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3CC57EF-F69F-6AEA-BB84-4D020168BDA3}"/>
                </a:ext>
              </a:extLst>
            </p:cNvPr>
            <p:cNvCxnSpPr>
              <a:cxnSpLocks/>
            </p:cNvCxnSpPr>
            <p:nvPr/>
          </p:nvCxnSpPr>
          <p:spPr>
            <a:xfrm>
              <a:off x="812800" y="6540861"/>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B6CA52A7-2EE6-B7B6-945E-20779D865B9D}"/>
              </a:ext>
            </a:extLst>
          </p:cNvPr>
          <p:cNvSpPr txBox="1"/>
          <p:nvPr/>
        </p:nvSpPr>
        <p:spPr>
          <a:xfrm>
            <a:off x="5877334" y="1234632"/>
            <a:ext cx="5568042" cy="1477328"/>
          </a:xfrm>
          <a:prstGeom prst="rect">
            <a:avLst/>
          </a:prstGeom>
          <a:noFill/>
        </p:spPr>
        <p:txBody>
          <a:bodyPr wrap="square" rtlCol="0">
            <a:spAutoFit/>
          </a:bodyPr>
          <a:lstStyle/>
          <a:p>
            <a:r>
              <a:rPr lang="en-CA" sz="1500" dirty="0">
                <a:effectLst/>
                <a:latin typeface="Essential Sans Medium" pitchFamily="2" charset="77"/>
              </a:rPr>
              <a:t>Si le </a:t>
            </a:r>
            <a:r>
              <a:rPr lang="en-CA" sz="1500" dirty="0" err="1">
                <a:effectLst/>
                <a:latin typeface="Essential Sans Medium" pitchFamily="2" charset="77"/>
              </a:rPr>
              <a:t>mentoré</a:t>
            </a:r>
            <a:r>
              <a:rPr lang="en-CA" sz="1500" dirty="0">
                <a:effectLst/>
                <a:latin typeface="Essential Sans Medium" pitchFamily="2" charset="77"/>
              </a:rPr>
              <a:t> a </a:t>
            </a:r>
            <a:r>
              <a:rPr lang="en-CA" sz="1500" dirty="0" err="1">
                <a:effectLst/>
                <a:latin typeface="Essential Sans Medium" pitchFamily="2" charset="77"/>
              </a:rPr>
              <a:t>vécu</a:t>
            </a:r>
            <a:r>
              <a:rPr lang="en-CA" sz="1500" dirty="0">
                <a:effectLst/>
                <a:latin typeface="Essential Sans Medium" pitchFamily="2" charset="77"/>
              </a:rPr>
              <a:t> un </a:t>
            </a:r>
            <a:r>
              <a:rPr lang="en-CA" sz="1500" dirty="0" err="1">
                <a:effectLst/>
                <a:latin typeface="Essential Sans Medium" pitchFamily="2" charset="77"/>
              </a:rPr>
              <a:t>échec</a:t>
            </a:r>
            <a:r>
              <a:rPr lang="en-CA" sz="1500" dirty="0">
                <a:effectLst/>
                <a:latin typeface="Essential Sans Medium" pitchFamily="2" charset="77"/>
              </a:rPr>
              <a:t>, </a:t>
            </a:r>
            <a:r>
              <a:rPr lang="en-CA" sz="1500" dirty="0" err="1">
                <a:effectLst/>
                <a:latin typeface="Essential Sans Medium" pitchFamily="2" charset="77"/>
              </a:rPr>
              <a:t>n’hésitez</a:t>
            </a:r>
            <a:r>
              <a:rPr lang="en-CA" sz="1500" dirty="0">
                <a:effectLst/>
                <a:latin typeface="Essential Sans Medium" pitchFamily="2" charset="77"/>
              </a:rPr>
              <a:t> pas </a:t>
            </a:r>
            <a:r>
              <a:rPr lang="en-CA" sz="1500" dirty="0" err="1">
                <a:effectLst/>
                <a:latin typeface="Essential Sans Medium" pitchFamily="2" charset="77"/>
              </a:rPr>
              <a:t>à</a:t>
            </a:r>
            <a:r>
              <a:rPr lang="en-CA" sz="1500" dirty="0">
                <a:effectLst/>
                <a:latin typeface="Essential Sans Medium" pitchFamily="2" charset="77"/>
              </a:rPr>
              <a:t> poser des </a:t>
            </a:r>
            <a:br>
              <a:rPr lang="en-CA" sz="1500" dirty="0">
                <a:effectLst/>
                <a:latin typeface="Essential Sans Medium" pitchFamily="2" charset="77"/>
              </a:rPr>
            </a:br>
            <a:r>
              <a:rPr lang="en-CA" sz="1500" dirty="0">
                <a:effectLst/>
                <a:latin typeface="Essential Sans Medium" pitchFamily="2" charset="77"/>
              </a:rPr>
              <a:t>questions </a:t>
            </a:r>
            <a:r>
              <a:rPr lang="en-CA" sz="1500" dirty="0" err="1">
                <a:effectLst/>
                <a:latin typeface="Essential Sans Medium" pitchFamily="2" charset="77"/>
              </a:rPr>
              <a:t>comme</a:t>
            </a:r>
            <a:r>
              <a:rPr lang="en-CA" sz="1500" dirty="0">
                <a:effectLst/>
                <a:latin typeface="Essential Sans Medium" pitchFamily="2" charset="77"/>
              </a:rPr>
              <a:t> « Quelle </a:t>
            </a:r>
            <a:r>
              <a:rPr lang="en-CA" sz="1500" dirty="0" err="1">
                <a:effectLst/>
                <a:latin typeface="Essential Sans Medium" pitchFamily="2" charset="77"/>
              </a:rPr>
              <a:t>était</a:t>
            </a:r>
            <a:r>
              <a:rPr lang="en-CA" sz="1500" dirty="0">
                <a:effectLst/>
                <a:latin typeface="Essential Sans Medium" pitchFamily="2" charset="77"/>
              </a:rPr>
              <a:t> ta </a:t>
            </a:r>
            <a:r>
              <a:rPr lang="en-CA" sz="1500" dirty="0" err="1">
                <a:effectLst/>
                <a:latin typeface="Essential Sans Medium" pitchFamily="2" charset="77"/>
              </a:rPr>
              <a:t>stratégie</a:t>
            </a:r>
            <a:r>
              <a:rPr lang="en-CA" sz="1500" dirty="0">
                <a:effectLst/>
                <a:latin typeface="Essential Sans Medium" pitchFamily="2" charset="77"/>
              </a:rPr>
              <a:t> ? », « Que </a:t>
            </a:r>
            <a:br>
              <a:rPr lang="en-CA" sz="1500" dirty="0">
                <a:effectLst/>
                <a:latin typeface="Essential Sans Medium" pitchFamily="2" charset="77"/>
              </a:rPr>
            </a:br>
            <a:r>
              <a:rPr lang="en-CA" sz="1500" dirty="0" err="1">
                <a:effectLst/>
                <a:latin typeface="Essential Sans Medium" pitchFamily="2" charset="77"/>
              </a:rPr>
              <a:t>retiens-tu</a:t>
            </a:r>
            <a:r>
              <a:rPr lang="en-CA" sz="1500" dirty="0">
                <a:effectLst/>
                <a:latin typeface="Essential Sans Medium" pitchFamily="2" charset="77"/>
              </a:rPr>
              <a:t> de </a:t>
            </a:r>
            <a:r>
              <a:rPr lang="en-CA" sz="1500" dirty="0" err="1">
                <a:effectLst/>
                <a:latin typeface="Essential Sans Medium" pitchFamily="2" charset="77"/>
              </a:rPr>
              <a:t>cette</a:t>
            </a:r>
            <a:r>
              <a:rPr lang="en-CA" sz="1500" dirty="0">
                <a:effectLst/>
                <a:latin typeface="Essential Sans Medium" pitchFamily="2" charset="77"/>
              </a:rPr>
              <a:t> </a:t>
            </a:r>
            <a:r>
              <a:rPr lang="en-CA" sz="1500" dirty="0" err="1">
                <a:effectLst/>
                <a:latin typeface="Essential Sans Medium" pitchFamily="2" charset="77"/>
              </a:rPr>
              <a:t>expérience</a:t>
            </a:r>
            <a:r>
              <a:rPr lang="en-CA" sz="1500" dirty="0">
                <a:effectLst/>
                <a:latin typeface="Essential Sans Medium" pitchFamily="2" charset="77"/>
              </a:rPr>
              <a:t> ? » </a:t>
            </a:r>
            <a:r>
              <a:rPr lang="en-CA" sz="1500" dirty="0" err="1">
                <a:effectLst/>
                <a:latin typeface="Essential Sans Medium" pitchFamily="2" charset="77"/>
              </a:rPr>
              <a:t>ou</a:t>
            </a:r>
            <a:r>
              <a:rPr lang="en-CA" sz="1500" dirty="0">
                <a:effectLst/>
                <a:latin typeface="Essential Sans Medium" pitchFamily="2" charset="77"/>
              </a:rPr>
              <a:t> « Que </a:t>
            </a:r>
            <a:r>
              <a:rPr lang="en-CA" sz="1500" dirty="0" err="1">
                <a:effectLst/>
                <a:latin typeface="Essential Sans Medium" pitchFamily="2" charset="77"/>
              </a:rPr>
              <a:t>peux-tu</a:t>
            </a:r>
            <a:r>
              <a:rPr lang="en-CA" sz="1500" dirty="0">
                <a:effectLst/>
                <a:latin typeface="Essential Sans Medium" pitchFamily="2" charset="77"/>
              </a:rPr>
              <a:t> faire </a:t>
            </a:r>
            <a:r>
              <a:rPr lang="en-CA" sz="1500" dirty="0" err="1">
                <a:effectLst/>
                <a:latin typeface="Essential Sans Medium" pitchFamily="2" charset="77"/>
              </a:rPr>
              <a:t>maintenant</a:t>
            </a:r>
            <a:r>
              <a:rPr lang="en-CA" sz="1500" dirty="0">
                <a:effectLst/>
                <a:latin typeface="Essential Sans Medium" pitchFamily="2" charset="77"/>
              </a:rPr>
              <a:t> ? ». </a:t>
            </a:r>
            <a:r>
              <a:rPr lang="en-CA" sz="1500" dirty="0" err="1">
                <a:effectLst/>
                <a:latin typeface="Essential Sans Medium" pitchFamily="2" charset="77"/>
              </a:rPr>
              <a:t>Cela</a:t>
            </a:r>
            <a:r>
              <a:rPr lang="en-CA" sz="1500" dirty="0">
                <a:effectLst/>
                <a:latin typeface="Essential Sans Medium" pitchFamily="2" charset="77"/>
              </a:rPr>
              <a:t> </a:t>
            </a:r>
            <a:r>
              <a:rPr lang="en-CA" sz="1500" dirty="0" err="1">
                <a:effectLst/>
                <a:latin typeface="Essential Sans Medium" pitchFamily="2" charset="77"/>
              </a:rPr>
              <a:t>l’amènera</a:t>
            </a:r>
            <a:r>
              <a:rPr lang="en-CA" sz="1500" dirty="0">
                <a:effectLst/>
                <a:latin typeface="Essential Sans Medium" pitchFamily="2" charset="77"/>
              </a:rPr>
              <a:t> </a:t>
            </a:r>
            <a:r>
              <a:rPr lang="en-CA" sz="1500" dirty="0" err="1">
                <a:effectLst/>
                <a:latin typeface="Essential Sans Medium" pitchFamily="2" charset="77"/>
              </a:rPr>
              <a:t>à</a:t>
            </a:r>
            <a:r>
              <a:rPr lang="en-CA" sz="1500" dirty="0">
                <a:effectLst/>
                <a:latin typeface="Essential Sans Medium" pitchFamily="2" charset="77"/>
              </a:rPr>
              <a:t> </a:t>
            </a:r>
            <a:r>
              <a:rPr lang="en-CA" sz="1500" dirty="0" err="1">
                <a:effectLst/>
                <a:latin typeface="Essential Sans Medium" pitchFamily="2" charset="77"/>
              </a:rPr>
              <a:t>évaluer</a:t>
            </a:r>
            <a:r>
              <a:rPr lang="en-CA" sz="1500" dirty="0">
                <a:effectLst/>
                <a:latin typeface="Essential Sans Medium" pitchFamily="2" charset="77"/>
              </a:rPr>
              <a:t> le </a:t>
            </a:r>
            <a:r>
              <a:rPr lang="en-CA" sz="1500" dirty="0" err="1">
                <a:effectLst/>
                <a:latin typeface="Essential Sans Medium" pitchFamily="2" charset="77"/>
              </a:rPr>
              <a:t>cheminement</a:t>
            </a:r>
            <a:r>
              <a:rPr lang="en-CA" sz="1500" dirty="0">
                <a:effectLst/>
                <a:latin typeface="Essential Sans Medium" pitchFamily="2" charset="77"/>
              </a:rPr>
              <a:t> </a:t>
            </a:r>
            <a:r>
              <a:rPr lang="en-CA" sz="1500" dirty="0" err="1">
                <a:effectLst/>
                <a:latin typeface="Essential Sans Medium" pitchFamily="2" charset="77"/>
              </a:rPr>
              <a:t>parcouru</a:t>
            </a:r>
            <a:r>
              <a:rPr lang="en-CA" sz="1500" dirty="0">
                <a:effectLst/>
                <a:latin typeface="Essential Sans Medium" pitchFamily="2" charset="77"/>
              </a:rPr>
              <a:t> et les </a:t>
            </a:r>
            <a:r>
              <a:rPr lang="en-CA" sz="1500" dirty="0" err="1">
                <a:effectLst/>
                <a:latin typeface="Essential Sans Medium" pitchFamily="2" charset="77"/>
              </a:rPr>
              <a:t>nouvelles</a:t>
            </a:r>
            <a:r>
              <a:rPr lang="en-CA" sz="1500" dirty="0">
                <a:effectLst/>
                <a:latin typeface="Essential Sans Medium" pitchFamily="2" charset="77"/>
              </a:rPr>
              <a:t> avenues </a:t>
            </a:r>
            <a:r>
              <a:rPr lang="en-CA" sz="1500" dirty="0" err="1">
                <a:effectLst/>
                <a:latin typeface="Essential Sans Medium" pitchFamily="2" charset="77"/>
              </a:rPr>
              <a:t>possibles</a:t>
            </a:r>
            <a:r>
              <a:rPr lang="en-CA" sz="1500" dirty="0">
                <a:effectLst/>
                <a:latin typeface="Essential Sans Medium" pitchFamily="2" charset="77"/>
              </a:rPr>
              <a:t> pour </a:t>
            </a:r>
            <a:r>
              <a:rPr lang="en-CA" sz="1500" dirty="0" err="1">
                <a:effectLst/>
                <a:latin typeface="Essential Sans Medium" pitchFamily="2" charset="77"/>
              </a:rPr>
              <a:t>atteindre</a:t>
            </a:r>
            <a:r>
              <a:rPr lang="en-CA" sz="1500" dirty="0">
                <a:effectLst/>
                <a:latin typeface="Essential Sans Medium" pitchFamily="2" charset="77"/>
              </a:rPr>
              <a:t> son </a:t>
            </a:r>
            <a:r>
              <a:rPr lang="en-CA" sz="1500" dirty="0" err="1">
                <a:effectLst/>
                <a:latin typeface="Essential Sans Medium" pitchFamily="2" charset="77"/>
              </a:rPr>
              <a:t>objectif</a:t>
            </a:r>
            <a:r>
              <a:rPr lang="en-CA" sz="1500" dirty="0">
                <a:effectLst/>
                <a:latin typeface="Essential Sans Medium" pitchFamily="2" charset="77"/>
              </a:rPr>
              <a:t>, </a:t>
            </a:r>
            <a:r>
              <a:rPr lang="en-CA" sz="1500" dirty="0" err="1">
                <a:effectLst/>
                <a:latin typeface="Essential Sans Medium" pitchFamily="2" charset="77"/>
              </a:rPr>
              <a:t>plutôt</a:t>
            </a:r>
            <a:r>
              <a:rPr lang="en-CA" sz="1500" dirty="0">
                <a:effectLst/>
                <a:latin typeface="Essential Sans Medium" pitchFamily="2" charset="77"/>
              </a:rPr>
              <a:t> que </a:t>
            </a:r>
            <a:r>
              <a:rPr lang="en-CA" sz="1500" dirty="0" err="1">
                <a:effectLst/>
                <a:latin typeface="Essential Sans Medium" pitchFamily="2" charset="77"/>
              </a:rPr>
              <a:t>d’en</a:t>
            </a:r>
            <a:r>
              <a:rPr lang="en-CA" sz="1500" dirty="0">
                <a:effectLst/>
                <a:latin typeface="Essential Sans Medium" pitchFamily="2" charset="77"/>
              </a:rPr>
              <a:t> </a:t>
            </a:r>
            <a:r>
              <a:rPr lang="en-CA" sz="1500" dirty="0" err="1">
                <a:effectLst/>
                <a:latin typeface="Essential Sans Medium" pitchFamily="2" charset="77"/>
              </a:rPr>
              <a:t>abandonner</a:t>
            </a:r>
            <a:r>
              <a:rPr lang="en-CA" sz="1500" dirty="0">
                <a:effectLst/>
                <a:latin typeface="Essential Sans Medium" pitchFamily="2" charset="77"/>
              </a:rPr>
              <a:t> </a:t>
            </a:r>
            <a:r>
              <a:rPr lang="en-CA" sz="1500" dirty="0" err="1">
                <a:effectLst/>
                <a:latin typeface="Essential Sans Medium" pitchFamily="2" charset="77"/>
              </a:rPr>
              <a:t>simplement</a:t>
            </a:r>
            <a:r>
              <a:rPr lang="en-CA" sz="1500" dirty="0">
                <a:effectLst/>
                <a:latin typeface="Essential Sans Medium" pitchFamily="2" charset="77"/>
              </a:rPr>
              <a:t> la </a:t>
            </a:r>
            <a:r>
              <a:rPr lang="en-CA" sz="1500" dirty="0" err="1">
                <a:effectLst/>
                <a:latin typeface="Essential Sans Medium" pitchFamily="2" charset="77"/>
              </a:rPr>
              <a:t>poursuite</a:t>
            </a:r>
            <a:r>
              <a:rPr lang="en-CA" sz="1500" dirty="0">
                <a:effectLst/>
                <a:latin typeface="Essential Sans Medium" pitchFamily="2" charset="77"/>
              </a:rPr>
              <a:t>.</a:t>
            </a:r>
          </a:p>
        </p:txBody>
      </p:sp>
    </p:spTree>
    <p:extLst>
      <p:ext uri="{BB962C8B-B14F-4D97-AF65-F5344CB8AC3E}">
        <p14:creationId xmlns:p14="http://schemas.microsoft.com/office/powerpoint/2010/main" val="1615600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3BCC22-491D-529F-6A2E-0934071FC64B}"/>
              </a:ext>
            </a:extLst>
          </p:cNvPr>
          <p:cNvSpPr/>
          <p:nvPr/>
        </p:nvSpPr>
        <p:spPr>
          <a:xfrm>
            <a:off x="786809" y="2902687"/>
            <a:ext cx="10653824" cy="2137145"/>
          </a:xfrm>
          <a:prstGeom prst="rect">
            <a:avLst/>
          </a:prstGeom>
          <a:solidFill>
            <a:srgbClr val="FECC2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B6E425-EECB-5F4A-766B-0905C0F3EDAB}"/>
              </a:ext>
            </a:extLst>
          </p:cNvPr>
          <p:cNvSpPr/>
          <p:nvPr/>
        </p:nvSpPr>
        <p:spPr>
          <a:xfrm>
            <a:off x="776176" y="497223"/>
            <a:ext cx="10657887"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AB52BFC-EF79-5C38-3A96-961D1B167268}"/>
              </a:ext>
            </a:extLst>
          </p:cNvPr>
          <p:cNvSpPr txBox="1"/>
          <p:nvPr/>
        </p:nvSpPr>
        <p:spPr>
          <a:xfrm>
            <a:off x="887984" y="527703"/>
            <a:ext cx="5323840" cy="400110"/>
          </a:xfrm>
          <a:prstGeom prst="rect">
            <a:avLst/>
          </a:prstGeom>
          <a:noFill/>
        </p:spPr>
        <p:txBody>
          <a:bodyPr wrap="square" rtlCol="0">
            <a:spAutoFit/>
          </a:bodyPr>
          <a:lstStyle/>
          <a:p>
            <a:r>
              <a:rPr lang="fr-CA" sz="2000" b="1" kern="1200" dirty="0">
                <a:solidFill>
                  <a:schemeClr val="tx1"/>
                </a:solidFill>
                <a:effectLst/>
              </a:rPr>
              <a:t>Quand votre jeune mentoré vous dit…</a:t>
            </a:r>
            <a:r>
              <a:rPr lang="en-CA" sz="2000" dirty="0">
                <a:solidFill>
                  <a:schemeClr val="tx1"/>
                </a:solidFill>
                <a:effectLst/>
              </a:rPr>
              <a:t> </a:t>
            </a:r>
            <a:endParaRPr lang="en-US" sz="2000"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2C70E8B6-5C5D-47E2-16E0-5A652E93C69B}"/>
              </a:ext>
            </a:extLst>
          </p:cNvPr>
          <p:cNvSpPr txBox="1"/>
          <p:nvPr/>
        </p:nvSpPr>
        <p:spPr>
          <a:xfrm>
            <a:off x="6324472" y="527703"/>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10" name="TextBox 9">
            <a:extLst>
              <a:ext uri="{FF2B5EF4-FFF2-40B4-BE49-F238E27FC236}">
                <a16:creationId xmlns:a16="http://schemas.microsoft.com/office/drawing/2014/main" id="{FF2B23DF-55DC-33E7-6A50-94F199F6F136}"/>
              </a:ext>
            </a:extLst>
          </p:cNvPr>
          <p:cNvSpPr txBox="1"/>
          <p:nvPr/>
        </p:nvSpPr>
        <p:spPr>
          <a:xfrm>
            <a:off x="926084" y="1208423"/>
            <a:ext cx="4693920" cy="4893647"/>
          </a:xfrm>
          <a:prstGeom prst="rect">
            <a:avLst/>
          </a:prstGeom>
          <a:noFill/>
        </p:spPr>
        <p:txBody>
          <a:bodyPr wrap="square" rtlCol="0">
            <a:spAutoFit/>
          </a:bodyPr>
          <a:lstStyle/>
          <a:p>
            <a:pPr>
              <a:spcAft>
                <a:spcPts val="900"/>
              </a:spcAft>
            </a:pPr>
            <a:r>
              <a:rPr lang="en-US" dirty="0">
                <a:latin typeface="Essential Sans" pitchFamily="2" charset="77"/>
              </a:rPr>
              <a:t>Je ne suis pas capable. </a:t>
            </a:r>
          </a:p>
          <a:p>
            <a:pPr>
              <a:spcAft>
                <a:spcPts val="900"/>
              </a:spcAft>
            </a:pPr>
            <a:r>
              <a:rPr lang="en-US" dirty="0">
                <a:latin typeface="Essential Sans" pitchFamily="2" charset="77"/>
              </a:rPr>
              <a:t>Je ne serai jamais </a:t>
            </a:r>
            <a:r>
              <a:rPr lang="en-US" dirty="0" err="1">
                <a:latin typeface="Essential Sans" pitchFamily="2" charset="77"/>
              </a:rPr>
              <a:t>aussi</a:t>
            </a:r>
            <a:r>
              <a:rPr lang="en-US" dirty="0">
                <a:latin typeface="Essential Sans" pitchFamily="2" charset="77"/>
              </a:rPr>
              <a:t> bon(ne) que </a:t>
            </a:r>
            <a:r>
              <a:rPr lang="en-US" dirty="0" err="1">
                <a:latin typeface="Essential Sans" pitchFamily="2" charset="77"/>
              </a:rPr>
              <a:t>mon</a:t>
            </a:r>
            <a:r>
              <a:rPr lang="en-US" dirty="0">
                <a:latin typeface="Essential Sans" pitchFamily="2" charset="77"/>
              </a:rPr>
              <a:t> </a:t>
            </a:r>
            <a:r>
              <a:rPr lang="en-US" dirty="0" err="1">
                <a:latin typeface="Essential Sans" pitchFamily="2" charset="77"/>
              </a:rPr>
              <a:t>ami</a:t>
            </a:r>
            <a:r>
              <a:rPr lang="en-US" dirty="0">
                <a:latin typeface="Essential Sans" pitchFamily="2" charset="77"/>
              </a:rPr>
              <a:t>(e).</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travaillé</a:t>
            </a:r>
            <a:r>
              <a:rPr lang="en-US" dirty="0">
                <a:latin typeface="Essential Sans" pitchFamily="2" charset="77"/>
              </a:rPr>
              <a:t> fort, </a:t>
            </a:r>
            <a:r>
              <a:rPr lang="en-US" dirty="0" err="1">
                <a:latin typeface="Essential Sans" pitchFamily="2" charset="77"/>
              </a:rPr>
              <a:t>mais</a:t>
            </a:r>
            <a:r>
              <a:rPr lang="en-US" dirty="0">
                <a:latin typeface="Essential Sans" pitchFamily="2" charset="77"/>
              </a:rPr>
              <a:t> </a:t>
            </a: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échoué</a:t>
            </a:r>
            <a:r>
              <a:rPr lang="en-US" dirty="0">
                <a:latin typeface="Essential Sans" pitchFamily="2" charset="77"/>
              </a:rPr>
              <a:t> </a:t>
            </a:r>
            <a:r>
              <a:rPr lang="en-US" dirty="0" err="1">
                <a:latin typeface="Essential Sans" pitchFamily="2" charset="77"/>
              </a:rPr>
              <a:t>quand</a:t>
            </a:r>
            <a:r>
              <a:rPr lang="en-US" dirty="0">
                <a:latin typeface="Essential Sans" pitchFamily="2" charset="77"/>
              </a:rPr>
              <a:t> </a:t>
            </a:r>
            <a:r>
              <a:rPr lang="en-US" dirty="0" err="1">
                <a:latin typeface="Essential Sans" pitchFamily="2" charset="77"/>
              </a:rPr>
              <a:t>même</a:t>
            </a:r>
            <a:r>
              <a:rPr lang="en-US" dirty="0">
                <a:latin typeface="Essential Sans" pitchFamily="2" charset="77"/>
              </a:rPr>
              <a:t>.</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atteint</a:t>
            </a:r>
            <a:r>
              <a:rPr lang="en-US" dirty="0">
                <a:latin typeface="Essential Sans" pitchFamily="2" charset="77"/>
              </a:rPr>
              <a:t> </a:t>
            </a:r>
            <a:r>
              <a:rPr lang="en-US" dirty="0" err="1">
                <a:latin typeface="Essential Sans" pitchFamily="2" charset="77"/>
              </a:rPr>
              <a:t>mon</a:t>
            </a:r>
            <a:r>
              <a:rPr lang="en-US" dirty="0">
                <a:latin typeface="Essential Sans" pitchFamily="2" charset="77"/>
              </a:rPr>
              <a:t> maximum, je ne </a:t>
            </a:r>
            <a:r>
              <a:rPr lang="en-US" dirty="0" err="1">
                <a:latin typeface="Essential Sans" pitchFamily="2" charset="77"/>
              </a:rPr>
              <a:t>peux</a:t>
            </a:r>
            <a:r>
              <a:rPr lang="en-US" dirty="0">
                <a:latin typeface="Essential Sans" pitchFamily="2" charset="77"/>
              </a:rPr>
              <a:t> pas faire </a:t>
            </a:r>
            <a:r>
              <a:rPr lang="en-US" dirty="0" err="1">
                <a:latin typeface="Essential Sans" pitchFamily="2" charset="77"/>
              </a:rPr>
              <a:t>mieux</a:t>
            </a:r>
            <a:r>
              <a:rPr lang="en-US" dirty="0">
                <a:latin typeface="Essential Sans" pitchFamily="2" charset="77"/>
              </a:rPr>
              <a:t>.</a:t>
            </a:r>
          </a:p>
          <a:p>
            <a:pPr>
              <a:spcAft>
                <a:spcPts val="900"/>
              </a:spcAft>
            </a:pPr>
            <a:r>
              <a:rPr lang="en-US" dirty="0" err="1">
                <a:latin typeface="Essential Sans" pitchFamily="2" charset="77"/>
              </a:rPr>
              <a:t>C’est</a:t>
            </a:r>
            <a:r>
              <a:rPr lang="en-US" dirty="0">
                <a:latin typeface="Essential Sans" pitchFamily="2" charset="77"/>
              </a:rPr>
              <a:t> trop difficile.</a:t>
            </a:r>
          </a:p>
          <a:p>
            <a:pPr>
              <a:spcAft>
                <a:spcPts val="900"/>
              </a:spcAft>
            </a:pPr>
            <a:r>
              <a:rPr lang="en-US" dirty="0">
                <a:latin typeface="Essential Sans" pitchFamily="2" charset="77"/>
              </a:rPr>
              <a:t>Je suis fait(e) </a:t>
            </a:r>
            <a:r>
              <a:rPr lang="en-US" dirty="0" err="1">
                <a:latin typeface="Essential Sans" pitchFamily="2" charset="77"/>
              </a:rPr>
              <a:t>comme</a:t>
            </a:r>
            <a:r>
              <a:rPr lang="en-US" dirty="0">
                <a:latin typeface="Essential Sans" pitchFamily="2" charset="77"/>
              </a:rPr>
              <a:t> </a:t>
            </a:r>
            <a:r>
              <a:rPr lang="en-US" dirty="0" err="1">
                <a:latin typeface="Essential Sans" pitchFamily="2" charset="77"/>
              </a:rPr>
              <a:t>ça</a:t>
            </a:r>
            <a:r>
              <a:rPr lang="en-US" dirty="0">
                <a:latin typeface="Essential Sans" pitchFamily="2" charset="77"/>
              </a:rPr>
              <a:t>, </a:t>
            </a:r>
            <a:r>
              <a:rPr lang="en-US" dirty="0" err="1">
                <a:latin typeface="Essential Sans" pitchFamily="2" charset="77"/>
              </a:rPr>
              <a:t>c’est</a:t>
            </a:r>
            <a:r>
              <a:rPr lang="en-US" dirty="0">
                <a:latin typeface="Essential Sans" pitchFamily="2" charset="77"/>
              </a:rPr>
              <a:t> tout.</a:t>
            </a:r>
          </a:p>
          <a:p>
            <a:pPr>
              <a:spcAft>
                <a:spcPts val="900"/>
              </a:spcAft>
            </a:pPr>
            <a:r>
              <a:rPr lang="en-US" dirty="0">
                <a:latin typeface="Essential Sans" pitchFamily="2" charset="77"/>
              </a:rPr>
              <a:t>Il y a trop </a:t>
            </a:r>
            <a:r>
              <a:rPr lang="en-US" dirty="0" err="1">
                <a:latin typeface="Essential Sans" pitchFamily="2" charset="77"/>
              </a:rPr>
              <a:t>d’obstacles</a:t>
            </a:r>
            <a:r>
              <a:rPr lang="en-US" dirty="0">
                <a:latin typeface="Essential Sans" pitchFamily="2" charset="77"/>
              </a:rPr>
              <a:t> qui </a:t>
            </a:r>
            <a:r>
              <a:rPr lang="en-US" dirty="0" err="1">
                <a:latin typeface="Essential Sans" pitchFamily="2" charset="77"/>
              </a:rPr>
              <a:t>m’empêchent</a:t>
            </a:r>
            <a:r>
              <a:rPr lang="en-US" dirty="0">
                <a:latin typeface="Essential Sans" pitchFamily="2" charset="77"/>
              </a:rPr>
              <a:t> </a:t>
            </a:r>
            <a:r>
              <a:rPr lang="en-US" dirty="0" err="1">
                <a:latin typeface="Essential Sans" pitchFamily="2" charset="77"/>
              </a:rPr>
              <a:t>d’avancer</a:t>
            </a:r>
            <a:r>
              <a:rPr lang="en-US" dirty="0">
                <a:latin typeface="Essential Sans" pitchFamily="2" charset="77"/>
              </a:rPr>
              <a:t> ; </a:t>
            </a:r>
            <a:r>
              <a:rPr lang="en-US" dirty="0" err="1">
                <a:latin typeface="Essential Sans" pitchFamily="2" charset="77"/>
              </a:rPr>
              <a:t>ça</a:t>
            </a:r>
            <a:r>
              <a:rPr lang="en-US" dirty="0">
                <a:latin typeface="Essential Sans" pitchFamily="2" charset="77"/>
              </a:rPr>
              <a:t> ne </a:t>
            </a:r>
            <a:r>
              <a:rPr lang="en-US" dirty="0" err="1">
                <a:latin typeface="Essential Sans" pitchFamily="2" charset="77"/>
              </a:rPr>
              <a:t>vaut</a:t>
            </a:r>
            <a:r>
              <a:rPr lang="en-US" dirty="0">
                <a:latin typeface="Essential Sans" pitchFamily="2" charset="77"/>
              </a:rPr>
              <a:t> pas la </a:t>
            </a:r>
            <a:r>
              <a:rPr lang="en-US" dirty="0" err="1">
                <a:latin typeface="Essential Sans" pitchFamily="2" charset="77"/>
              </a:rPr>
              <a:t>peine</a:t>
            </a:r>
            <a:r>
              <a:rPr lang="en-US" dirty="0">
                <a:latin typeface="Essential Sans" pitchFamily="2" charset="77"/>
              </a:rPr>
              <a:t>.</a:t>
            </a:r>
          </a:p>
          <a:p>
            <a:pPr>
              <a:spcAft>
                <a:spcPts val="900"/>
              </a:spcAft>
            </a:pPr>
            <a:endParaRPr lang="en-US" sz="800" dirty="0">
              <a:latin typeface="Essential Sans" pitchFamily="2" charset="77"/>
            </a:endParaRPr>
          </a:p>
          <a:p>
            <a:pPr>
              <a:spcAft>
                <a:spcPts val="900"/>
              </a:spcAft>
            </a:pPr>
            <a:r>
              <a:rPr lang="en-US" dirty="0">
                <a:latin typeface="Essential Sans" pitchFamily="2" charset="77"/>
              </a:rPr>
              <a:t>Mon </a:t>
            </a:r>
            <a:r>
              <a:rPr lang="en-US" dirty="0" err="1">
                <a:latin typeface="Essential Sans" pitchFamily="2" charset="77"/>
              </a:rPr>
              <a:t>enseignante</a:t>
            </a:r>
            <a:r>
              <a:rPr lang="en-US" dirty="0">
                <a:latin typeface="Essential Sans" pitchFamily="2" charset="77"/>
              </a:rPr>
              <a:t> ne </a:t>
            </a:r>
            <a:r>
              <a:rPr lang="en-US" dirty="0" err="1">
                <a:latin typeface="Essential Sans" pitchFamily="2" charset="77"/>
              </a:rPr>
              <a:t>m’aime</a:t>
            </a:r>
            <a:r>
              <a:rPr lang="en-US" dirty="0">
                <a:latin typeface="Essential Sans" pitchFamily="2" charset="77"/>
              </a:rPr>
              <a:t> pas; </a:t>
            </a:r>
            <a:r>
              <a:rPr lang="en-US" dirty="0" err="1">
                <a:latin typeface="Essential Sans" pitchFamily="2" charset="77"/>
              </a:rPr>
              <a:t>elle</a:t>
            </a:r>
            <a:r>
              <a:rPr lang="en-US" dirty="0">
                <a:latin typeface="Essential Sans" pitchFamily="2" charset="77"/>
              </a:rPr>
              <a:t> ne fait que me </a:t>
            </a:r>
            <a:r>
              <a:rPr lang="en-US" dirty="0" err="1">
                <a:latin typeface="Essential Sans" pitchFamily="2" charset="77"/>
              </a:rPr>
              <a:t>critiquer</a:t>
            </a:r>
            <a:r>
              <a:rPr lang="en-US" dirty="0">
                <a:latin typeface="Essential Sans" pitchFamily="2" charset="77"/>
              </a:rPr>
              <a:t>.</a:t>
            </a:r>
          </a:p>
        </p:txBody>
      </p:sp>
      <p:cxnSp>
        <p:nvCxnSpPr>
          <p:cNvPr id="14" name="Straight Connector 13">
            <a:extLst>
              <a:ext uri="{FF2B5EF4-FFF2-40B4-BE49-F238E27FC236}">
                <a16:creationId xmlns:a16="http://schemas.microsoft.com/office/drawing/2014/main" id="{A0212A23-39C9-BC08-9923-A2124CB0D938}"/>
              </a:ext>
            </a:extLst>
          </p:cNvPr>
          <p:cNvCxnSpPr/>
          <p:nvPr/>
        </p:nvCxnSpPr>
        <p:spPr>
          <a:xfrm>
            <a:off x="5734304" y="487063"/>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D5846FD-929C-C2BE-E533-19018037DCEB}"/>
              </a:ext>
            </a:extLst>
          </p:cNvPr>
          <p:cNvCxnSpPr>
            <a:cxnSpLocks/>
          </p:cNvCxnSpPr>
          <p:nvPr/>
        </p:nvCxnSpPr>
        <p:spPr>
          <a:xfrm>
            <a:off x="5734304" y="965119"/>
            <a:ext cx="0" cy="5198917"/>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grpSp>
        <p:nvGrpSpPr>
          <p:cNvPr id="27" name="Group 26">
            <a:extLst>
              <a:ext uri="{FF2B5EF4-FFF2-40B4-BE49-F238E27FC236}">
                <a16:creationId xmlns:a16="http://schemas.microsoft.com/office/drawing/2014/main" id="{11624C4F-242C-1FCD-5CCE-03FC957BD16E}"/>
              </a:ext>
            </a:extLst>
          </p:cNvPr>
          <p:cNvGrpSpPr/>
          <p:nvPr/>
        </p:nvGrpSpPr>
        <p:grpSpPr>
          <a:xfrm>
            <a:off x="776224" y="1594503"/>
            <a:ext cx="10657840" cy="4569821"/>
            <a:chOff x="812800" y="1971040"/>
            <a:chExt cx="10657840" cy="4569821"/>
          </a:xfrm>
        </p:grpSpPr>
        <p:cxnSp>
          <p:nvCxnSpPr>
            <p:cNvPr id="18" name="Straight Connector 17">
              <a:extLst>
                <a:ext uri="{FF2B5EF4-FFF2-40B4-BE49-F238E27FC236}">
                  <a16:creationId xmlns:a16="http://schemas.microsoft.com/office/drawing/2014/main" id="{407AC530-4EDE-CC0D-2687-F48A27FDF80C}"/>
                </a:ext>
              </a:extLst>
            </p:cNvPr>
            <p:cNvCxnSpPr>
              <a:cxnSpLocks/>
            </p:cNvCxnSpPr>
            <p:nvPr/>
          </p:nvCxnSpPr>
          <p:spPr>
            <a:xfrm>
              <a:off x="812800" y="1971040"/>
              <a:ext cx="4964176"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9F84D14-9BD6-446E-29BC-AA3F9F5CD3A3}"/>
                </a:ext>
              </a:extLst>
            </p:cNvPr>
            <p:cNvCxnSpPr>
              <a:cxnSpLocks/>
            </p:cNvCxnSpPr>
            <p:nvPr/>
          </p:nvCxnSpPr>
          <p:spPr>
            <a:xfrm>
              <a:off x="812800" y="2636912"/>
              <a:ext cx="4952223"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8900D5D-5483-FBD3-A536-1FB36B3345A4}"/>
                </a:ext>
              </a:extLst>
            </p:cNvPr>
            <p:cNvCxnSpPr>
              <a:cxnSpLocks/>
            </p:cNvCxnSpPr>
            <p:nvPr/>
          </p:nvCxnSpPr>
          <p:spPr>
            <a:xfrm>
              <a:off x="812800" y="328498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33C5D1-5D46-5A05-6BB6-14D1369D8996}"/>
                </a:ext>
              </a:extLst>
            </p:cNvPr>
            <p:cNvCxnSpPr>
              <a:cxnSpLocks/>
            </p:cNvCxnSpPr>
            <p:nvPr/>
          </p:nvCxnSpPr>
          <p:spPr>
            <a:xfrm>
              <a:off x="812800" y="3973696"/>
              <a:ext cx="4961029"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9CC4E38-1CC8-9E10-40DE-222889A82B91}"/>
                </a:ext>
              </a:extLst>
            </p:cNvPr>
            <p:cNvCxnSpPr>
              <a:cxnSpLocks/>
            </p:cNvCxnSpPr>
            <p:nvPr/>
          </p:nvCxnSpPr>
          <p:spPr>
            <a:xfrm>
              <a:off x="812800" y="4365104"/>
              <a:ext cx="4956983"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C9C0A2B-356B-7E8B-E4D9-30755795F7E0}"/>
                </a:ext>
              </a:extLst>
            </p:cNvPr>
            <p:cNvCxnSpPr>
              <a:cxnSpLocks/>
            </p:cNvCxnSpPr>
            <p:nvPr/>
          </p:nvCxnSpPr>
          <p:spPr>
            <a:xfrm>
              <a:off x="812800" y="4725144"/>
              <a:ext cx="4963269"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9CBDAC8-2B25-06D9-FBF1-5D20A00439F9}"/>
                </a:ext>
              </a:extLst>
            </p:cNvPr>
            <p:cNvCxnSpPr>
              <a:cxnSpLocks/>
            </p:cNvCxnSpPr>
            <p:nvPr/>
          </p:nvCxnSpPr>
          <p:spPr>
            <a:xfrm>
              <a:off x="812800" y="541474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3CC57EF-F69F-6AEA-BB84-4D020168BDA3}"/>
                </a:ext>
              </a:extLst>
            </p:cNvPr>
            <p:cNvCxnSpPr>
              <a:cxnSpLocks/>
            </p:cNvCxnSpPr>
            <p:nvPr/>
          </p:nvCxnSpPr>
          <p:spPr>
            <a:xfrm>
              <a:off x="812800" y="6540861"/>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B6CA52A7-2EE6-B7B6-945E-20779D865B9D}"/>
              </a:ext>
            </a:extLst>
          </p:cNvPr>
          <p:cNvSpPr txBox="1"/>
          <p:nvPr/>
        </p:nvSpPr>
        <p:spPr>
          <a:xfrm>
            <a:off x="5877334" y="1234632"/>
            <a:ext cx="5568042" cy="1477328"/>
          </a:xfrm>
          <a:prstGeom prst="rect">
            <a:avLst/>
          </a:prstGeom>
          <a:noFill/>
        </p:spPr>
        <p:txBody>
          <a:bodyPr wrap="square" rtlCol="0">
            <a:spAutoFit/>
          </a:bodyPr>
          <a:lstStyle/>
          <a:p>
            <a:r>
              <a:rPr lang="en-CA" sz="1500" dirty="0">
                <a:effectLst/>
                <a:latin typeface="Essential Sans" pitchFamily="2" charset="77"/>
              </a:rPr>
              <a:t>Si le </a:t>
            </a:r>
            <a:r>
              <a:rPr lang="en-CA" sz="1500" dirty="0" err="1">
                <a:effectLst/>
                <a:latin typeface="Essential Sans" pitchFamily="2" charset="77"/>
              </a:rPr>
              <a:t>mentoré</a:t>
            </a:r>
            <a:r>
              <a:rPr lang="en-CA" sz="1500" dirty="0">
                <a:effectLst/>
                <a:latin typeface="Essential Sans" pitchFamily="2" charset="77"/>
              </a:rPr>
              <a:t> a </a:t>
            </a:r>
            <a:r>
              <a:rPr lang="en-CA" sz="1500" dirty="0" err="1">
                <a:effectLst/>
                <a:latin typeface="Essential Sans" pitchFamily="2" charset="77"/>
              </a:rPr>
              <a:t>vécu</a:t>
            </a:r>
            <a:r>
              <a:rPr lang="en-CA" sz="1500" dirty="0">
                <a:effectLst/>
                <a:latin typeface="Essential Sans" pitchFamily="2" charset="77"/>
              </a:rPr>
              <a:t> un </a:t>
            </a:r>
            <a:r>
              <a:rPr lang="en-CA" sz="1500" dirty="0" err="1">
                <a:effectLst/>
                <a:latin typeface="Essential Sans" pitchFamily="2" charset="77"/>
              </a:rPr>
              <a:t>échec</a:t>
            </a:r>
            <a:r>
              <a:rPr lang="en-CA" sz="1500" dirty="0">
                <a:effectLst/>
                <a:latin typeface="Essential Sans" pitchFamily="2" charset="77"/>
              </a:rPr>
              <a:t>, </a:t>
            </a:r>
            <a:r>
              <a:rPr lang="en-CA" sz="1500" dirty="0" err="1">
                <a:effectLst/>
                <a:latin typeface="Essential Sans" pitchFamily="2" charset="77"/>
              </a:rPr>
              <a:t>n’hésitez</a:t>
            </a:r>
            <a:r>
              <a:rPr lang="en-CA" sz="1500" dirty="0">
                <a:effectLst/>
                <a:latin typeface="Essential Sans" pitchFamily="2" charset="77"/>
              </a:rPr>
              <a:t> pas </a:t>
            </a:r>
            <a:r>
              <a:rPr lang="en-CA" sz="1500" dirty="0" err="1">
                <a:effectLst/>
                <a:latin typeface="Essential Sans" pitchFamily="2" charset="77"/>
              </a:rPr>
              <a:t>à</a:t>
            </a:r>
            <a:r>
              <a:rPr lang="en-CA" sz="1500" dirty="0">
                <a:effectLst/>
                <a:latin typeface="Essential Sans" pitchFamily="2" charset="77"/>
              </a:rPr>
              <a:t> poser des </a:t>
            </a:r>
            <a:br>
              <a:rPr lang="en-CA" sz="1500" dirty="0">
                <a:effectLst/>
                <a:latin typeface="Essential Sans" pitchFamily="2" charset="77"/>
              </a:rPr>
            </a:br>
            <a:r>
              <a:rPr lang="en-CA" sz="1500" dirty="0">
                <a:effectLst/>
                <a:latin typeface="Essential Sans" pitchFamily="2" charset="77"/>
              </a:rPr>
              <a:t>questions </a:t>
            </a:r>
            <a:r>
              <a:rPr lang="en-CA" sz="1500" dirty="0" err="1">
                <a:effectLst/>
                <a:latin typeface="Essential Sans" pitchFamily="2" charset="77"/>
              </a:rPr>
              <a:t>comme</a:t>
            </a:r>
            <a:r>
              <a:rPr lang="en-CA" sz="1500" dirty="0">
                <a:effectLst/>
                <a:latin typeface="Essential Sans" pitchFamily="2" charset="77"/>
              </a:rPr>
              <a:t> « Quelle </a:t>
            </a:r>
            <a:r>
              <a:rPr lang="en-CA" sz="1500" dirty="0" err="1">
                <a:effectLst/>
                <a:latin typeface="Essential Sans" pitchFamily="2" charset="77"/>
              </a:rPr>
              <a:t>était</a:t>
            </a:r>
            <a:r>
              <a:rPr lang="en-CA" sz="1500" dirty="0">
                <a:effectLst/>
                <a:latin typeface="Essential Sans" pitchFamily="2" charset="77"/>
              </a:rPr>
              <a:t> ta </a:t>
            </a:r>
            <a:r>
              <a:rPr lang="en-CA" sz="1500" dirty="0" err="1">
                <a:effectLst/>
                <a:latin typeface="Essential Sans" pitchFamily="2" charset="77"/>
              </a:rPr>
              <a:t>stratégie</a:t>
            </a:r>
            <a:r>
              <a:rPr lang="en-CA" sz="1500" dirty="0">
                <a:effectLst/>
                <a:latin typeface="Essential Sans" pitchFamily="2" charset="77"/>
              </a:rPr>
              <a:t> ? », « Que </a:t>
            </a:r>
            <a:br>
              <a:rPr lang="en-CA" sz="1500" dirty="0">
                <a:effectLst/>
                <a:latin typeface="Essential Sans" pitchFamily="2" charset="77"/>
              </a:rPr>
            </a:br>
            <a:r>
              <a:rPr lang="en-CA" sz="1500" dirty="0" err="1">
                <a:effectLst/>
                <a:latin typeface="Essential Sans" pitchFamily="2" charset="77"/>
              </a:rPr>
              <a:t>retiens-tu</a:t>
            </a:r>
            <a:r>
              <a:rPr lang="en-CA" sz="1500" dirty="0">
                <a:effectLst/>
                <a:latin typeface="Essential Sans" pitchFamily="2" charset="77"/>
              </a:rPr>
              <a:t> de </a:t>
            </a:r>
            <a:r>
              <a:rPr lang="en-CA" sz="1500" dirty="0" err="1">
                <a:effectLst/>
                <a:latin typeface="Essential Sans" pitchFamily="2" charset="77"/>
              </a:rPr>
              <a:t>cette</a:t>
            </a:r>
            <a:r>
              <a:rPr lang="en-CA" sz="1500" dirty="0">
                <a:effectLst/>
                <a:latin typeface="Essential Sans" pitchFamily="2" charset="77"/>
              </a:rPr>
              <a:t> </a:t>
            </a:r>
            <a:r>
              <a:rPr lang="en-CA" sz="1500" dirty="0" err="1">
                <a:effectLst/>
                <a:latin typeface="Essential Sans" pitchFamily="2" charset="77"/>
              </a:rPr>
              <a:t>expérience</a:t>
            </a:r>
            <a:r>
              <a:rPr lang="en-CA" sz="1500" dirty="0">
                <a:effectLst/>
                <a:latin typeface="Essential Sans" pitchFamily="2" charset="77"/>
              </a:rPr>
              <a:t> ? » </a:t>
            </a:r>
            <a:r>
              <a:rPr lang="en-CA" sz="1500" dirty="0" err="1">
                <a:effectLst/>
                <a:latin typeface="Essential Sans" pitchFamily="2" charset="77"/>
              </a:rPr>
              <a:t>ou</a:t>
            </a:r>
            <a:r>
              <a:rPr lang="en-CA" sz="1500" dirty="0">
                <a:effectLst/>
                <a:latin typeface="Essential Sans" pitchFamily="2" charset="77"/>
              </a:rPr>
              <a:t> « Que </a:t>
            </a:r>
            <a:r>
              <a:rPr lang="en-CA" sz="1500" dirty="0" err="1">
                <a:effectLst/>
                <a:latin typeface="Essential Sans" pitchFamily="2" charset="77"/>
              </a:rPr>
              <a:t>peux-tu</a:t>
            </a:r>
            <a:r>
              <a:rPr lang="en-CA" sz="1500" dirty="0">
                <a:effectLst/>
                <a:latin typeface="Essential Sans" pitchFamily="2" charset="77"/>
              </a:rPr>
              <a:t> faire </a:t>
            </a:r>
            <a:r>
              <a:rPr lang="en-CA" sz="1500" dirty="0" err="1">
                <a:effectLst/>
                <a:latin typeface="Essential Sans" pitchFamily="2" charset="77"/>
              </a:rPr>
              <a:t>maintenant</a:t>
            </a:r>
            <a:r>
              <a:rPr lang="en-CA" sz="1500" dirty="0">
                <a:effectLst/>
                <a:latin typeface="Essential Sans" pitchFamily="2" charset="77"/>
              </a:rPr>
              <a:t> ? ». </a:t>
            </a:r>
            <a:r>
              <a:rPr lang="en-CA" sz="1500" dirty="0" err="1">
                <a:effectLst/>
                <a:latin typeface="Essential Sans" pitchFamily="2" charset="77"/>
              </a:rPr>
              <a:t>Cela</a:t>
            </a:r>
            <a:r>
              <a:rPr lang="en-CA" sz="1500" dirty="0">
                <a:effectLst/>
                <a:latin typeface="Essential Sans" pitchFamily="2" charset="77"/>
              </a:rPr>
              <a:t> </a:t>
            </a:r>
            <a:r>
              <a:rPr lang="en-CA" sz="1500" dirty="0" err="1">
                <a:effectLst/>
                <a:latin typeface="Essential Sans" pitchFamily="2" charset="77"/>
              </a:rPr>
              <a:t>l’amènera</a:t>
            </a:r>
            <a:r>
              <a:rPr lang="en-CA" sz="1500" dirty="0">
                <a:effectLst/>
                <a:latin typeface="Essential Sans" pitchFamily="2" charset="77"/>
              </a:rPr>
              <a:t> </a:t>
            </a:r>
            <a:r>
              <a:rPr lang="en-CA" sz="1500" dirty="0" err="1">
                <a:effectLst/>
                <a:latin typeface="Essential Sans" pitchFamily="2" charset="77"/>
              </a:rPr>
              <a:t>à</a:t>
            </a:r>
            <a:r>
              <a:rPr lang="en-CA" sz="1500" dirty="0">
                <a:effectLst/>
                <a:latin typeface="Essential Sans" pitchFamily="2" charset="77"/>
              </a:rPr>
              <a:t> </a:t>
            </a:r>
            <a:r>
              <a:rPr lang="en-CA" sz="1500" dirty="0" err="1">
                <a:effectLst/>
                <a:latin typeface="Essential Sans" pitchFamily="2" charset="77"/>
              </a:rPr>
              <a:t>évaluer</a:t>
            </a:r>
            <a:r>
              <a:rPr lang="en-CA" sz="1500" dirty="0">
                <a:effectLst/>
                <a:latin typeface="Essential Sans" pitchFamily="2" charset="77"/>
              </a:rPr>
              <a:t> le </a:t>
            </a:r>
            <a:r>
              <a:rPr lang="en-CA" sz="1500" dirty="0" err="1">
                <a:effectLst/>
                <a:latin typeface="Essential Sans" pitchFamily="2" charset="77"/>
              </a:rPr>
              <a:t>cheminement</a:t>
            </a:r>
            <a:r>
              <a:rPr lang="en-CA" sz="1500" dirty="0">
                <a:effectLst/>
                <a:latin typeface="Essential Sans" pitchFamily="2" charset="77"/>
              </a:rPr>
              <a:t> </a:t>
            </a:r>
            <a:r>
              <a:rPr lang="en-CA" sz="1500" dirty="0" err="1">
                <a:effectLst/>
                <a:latin typeface="Essential Sans" pitchFamily="2" charset="77"/>
              </a:rPr>
              <a:t>parcouru</a:t>
            </a:r>
            <a:r>
              <a:rPr lang="en-CA" sz="1500" dirty="0">
                <a:effectLst/>
                <a:latin typeface="Essential Sans" pitchFamily="2" charset="77"/>
              </a:rPr>
              <a:t> et les </a:t>
            </a:r>
            <a:r>
              <a:rPr lang="en-CA" sz="1500" dirty="0" err="1">
                <a:effectLst/>
                <a:latin typeface="Essential Sans" pitchFamily="2" charset="77"/>
              </a:rPr>
              <a:t>nouvelles</a:t>
            </a:r>
            <a:r>
              <a:rPr lang="en-CA" sz="1500" dirty="0">
                <a:effectLst/>
                <a:latin typeface="Essential Sans" pitchFamily="2" charset="77"/>
              </a:rPr>
              <a:t> avenues </a:t>
            </a:r>
            <a:r>
              <a:rPr lang="en-CA" sz="1500" dirty="0" err="1">
                <a:effectLst/>
                <a:latin typeface="Essential Sans" pitchFamily="2" charset="77"/>
              </a:rPr>
              <a:t>possibles</a:t>
            </a:r>
            <a:r>
              <a:rPr lang="en-CA" sz="1500" dirty="0">
                <a:effectLst/>
                <a:latin typeface="Essential Sans" pitchFamily="2" charset="77"/>
              </a:rPr>
              <a:t> pour </a:t>
            </a:r>
            <a:r>
              <a:rPr lang="en-CA" sz="1500" dirty="0" err="1">
                <a:effectLst/>
                <a:latin typeface="Essential Sans" pitchFamily="2" charset="77"/>
              </a:rPr>
              <a:t>atteindre</a:t>
            </a:r>
            <a:r>
              <a:rPr lang="en-CA" sz="1500" dirty="0">
                <a:effectLst/>
                <a:latin typeface="Essential Sans" pitchFamily="2" charset="77"/>
              </a:rPr>
              <a:t> son </a:t>
            </a:r>
            <a:r>
              <a:rPr lang="en-CA" sz="1500" dirty="0" err="1">
                <a:effectLst/>
                <a:latin typeface="Essential Sans" pitchFamily="2" charset="77"/>
              </a:rPr>
              <a:t>objectif</a:t>
            </a:r>
            <a:r>
              <a:rPr lang="en-CA" sz="1500" dirty="0">
                <a:effectLst/>
                <a:latin typeface="Essential Sans" pitchFamily="2" charset="77"/>
              </a:rPr>
              <a:t>, </a:t>
            </a:r>
            <a:r>
              <a:rPr lang="en-CA" sz="1500" dirty="0" err="1">
                <a:effectLst/>
                <a:latin typeface="Essential Sans" pitchFamily="2" charset="77"/>
              </a:rPr>
              <a:t>plutôt</a:t>
            </a:r>
            <a:r>
              <a:rPr lang="en-CA" sz="1500" dirty="0">
                <a:effectLst/>
                <a:latin typeface="Essential Sans" pitchFamily="2" charset="77"/>
              </a:rPr>
              <a:t> que </a:t>
            </a:r>
            <a:r>
              <a:rPr lang="en-CA" sz="1500" dirty="0" err="1">
                <a:effectLst/>
                <a:latin typeface="Essential Sans" pitchFamily="2" charset="77"/>
              </a:rPr>
              <a:t>d’en</a:t>
            </a:r>
            <a:r>
              <a:rPr lang="en-CA" sz="1500" dirty="0">
                <a:effectLst/>
                <a:latin typeface="Essential Sans" pitchFamily="2" charset="77"/>
              </a:rPr>
              <a:t> </a:t>
            </a:r>
            <a:r>
              <a:rPr lang="en-CA" sz="1500" dirty="0" err="1">
                <a:effectLst/>
                <a:latin typeface="Essential Sans" pitchFamily="2" charset="77"/>
              </a:rPr>
              <a:t>abandonner</a:t>
            </a:r>
            <a:r>
              <a:rPr lang="en-CA" sz="1500" dirty="0">
                <a:effectLst/>
                <a:latin typeface="Essential Sans" pitchFamily="2" charset="77"/>
              </a:rPr>
              <a:t> </a:t>
            </a:r>
            <a:r>
              <a:rPr lang="en-CA" sz="1500" dirty="0" err="1">
                <a:effectLst/>
                <a:latin typeface="Essential Sans" pitchFamily="2" charset="77"/>
              </a:rPr>
              <a:t>simplement</a:t>
            </a:r>
            <a:r>
              <a:rPr lang="en-CA" sz="1500" dirty="0">
                <a:effectLst/>
                <a:latin typeface="Essential Sans" pitchFamily="2" charset="77"/>
              </a:rPr>
              <a:t> la </a:t>
            </a:r>
            <a:r>
              <a:rPr lang="en-CA" sz="1500" dirty="0" err="1">
                <a:effectLst/>
                <a:latin typeface="Essential Sans" pitchFamily="2" charset="77"/>
              </a:rPr>
              <a:t>poursuite</a:t>
            </a:r>
            <a:r>
              <a:rPr lang="en-CA" sz="1500" dirty="0">
                <a:effectLst/>
                <a:latin typeface="Essential Sans" pitchFamily="2" charset="77"/>
              </a:rPr>
              <a:t>.</a:t>
            </a:r>
          </a:p>
        </p:txBody>
      </p:sp>
      <p:sp>
        <p:nvSpPr>
          <p:cNvPr id="8" name="TextBox 7">
            <a:extLst>
              <a:ext uri="{FF2B5EF4-FFF2-40B4-BE49-F238E27FC236}">
                <a16:creationId xmlns:a16="http://schemas.microsoft.com/office/drawing/2014/main" id="{35ECC658-ACA1-8916-5AF5-8468892ADC03}"/>
              </a:ext>
            </a:extLst>
          </p:cNvPr>
          <p:cNvSpPr txBox="1"/>
          <p:nvPr/>
        </p:nvSpPr>
        <p:spPr>
          <a:xfrm>
            <a:off x="5877334" y="3067489"/>
            <a:ext cx="5568042" cy="1708160"/>
          </a:xfrm>
          <a:prstGeom prst="rect">
            <a:avLst/>
          </a:prstGeom>
          <a:noFill/>
        </p:spPr>
        <p:txBody>
          <a:bodyPr wrap="square" rtlCol="0">
            <a:spAutoFit/>
          </a:bodyPr>
          <a:lstStyle/>
          <a:p>
            <a:r>
              <a:rPr lang="en-CA" sz="1500" dirty="0">
                <a:effectLst/>
                <a:latin typeface="Essential Sans Medium" pitchFamily="2" charset="77"/>
              </a:rPr>
              <a:t>Si le </a:t>
            </a:r>
            <a:r>
              <a:rPr lang="en-CA" sz="1500" dirty="0" err="1">
                <a:effectLst/>
                <a:latin typeface="Essential Sans Medium" pitchFamily="2" charset="77"/>
              </a:rPr>
              <a:t>jeune</a:t>
            </a:r>
            <a:r>
              <a:rPr lang="en-CA" sz="1500" dirty="0">
                <a:effectLst/>
                <a:latin typeface="Essential Sans Medium" pitchFamily="2" charset="77"/>
              </a:rPr>
              <a:t> vit des </a:t>
            </a:r>
            <a:r>
              <a:rPr lang="en-CA" sz="1500" dirty="0" err="1">
                <a:effectLst/>
                <a:latin typeface="Essential Sans Medium" pitchFamily="2" charset="77"/>
              </a:rPr>
              <a:t>difficultés</a:t>
            </a:r>
            <a:r>
              <a:rPr lang="en-CA" sz="1500" dirty="0">
                <a:effectLst/>
                <a:latin typeface="Essential Sans Medium" pitchFamily="2" charset="77"/>
              </a:rPr>
              <a:t> et se </a:t>
            </a:r>
            <a:r>
              <a:rPr lang="en-CA" sz="1500" dirty="0" err="1">
                <a:effectLst/>
                <a:latin typeface="Essential Sans Medium" pitchFamily="2" charset="77"/>
              </a:rPr>
              <a:t>croit</a:t>
            </a:r>
            <a:r>
              <a:rPr lang="en-CA" sz="1500" dirty="0">
                <a:effectLst/>
                <a:latin typeface="Essential Sans Medium" pitchFamily="2" charset="77"/>
              </a:rPr>
              <a:t> incapable de les </a:t>
            </a:r>
            <a:r>
              <a:rPr lang="en-CA" sz="1500" dirty="0" err="1">
                <a:effectLst/>
                <a:latin typeface="Essential Sans Medium" pitchFamily="2" charset="77"/>
              </a:rPr>
              <a:t>surmonter</a:t>
            </a:r>
            <a:r>
              <a:rPr lang="en-CA" sz="1500" dirty="0">
                <a:effectLst/>
                <a:latin typeface="Essential Sans Medium" pitchFamily="2" charset="77"/>
              </a:rPr>
              <a:t>, </a:t>
            </a:r>
            <a:r>
              <a:rPr lang="en-CA" sz="1500" dirty="0" err="1">
                <a:effectLst/>
                <a:latin typeface="Essential Sans Medium" pitchFamily="2" charset="77"/>
              </a:rPr>
              <a:t>vous</a:t>
            </a:r>
            <a:r>
              <a:rPr lang="en-CA" sz="1500" dirty="0">
                <a:effectLst/>
                <a:latin typeface="Essential Sans Medium" pitchFamily="2" charset="77"/>
              </a:rPr>
              <a:t> </a:t>
            </a:r>
            <a:r>
              <a:rPr lang="en-CA" sz="1500" dirty="0" err="1">
                <a:effectLst/>
                <a:latin typeface="Essential Sans Medium" pitchFamily="2" charset="77"/>
              </a:rPr>
              <a:t>pouvez</a:t>
            </a:r>
            <a:r>
              <a:rPr lang="en-CA" sz="1500" dirty="0">
                <a:effectLst/>
                <a:latin typeface="Essential Sans Medium" pitchFamily="2" charset="77"/>
              </a:rPr>
              <a:t> </a:t>
            </a:r>
            <a:r>
              <a:rPr lang="en-CA" sz="1500" dirty="0" err="1">
                <a:effectLst/>
                <a:latin typeface="Essential Sans Medium" pitchFamily="2" charset="77"/>
              </a:rPr>
              <a:t>l’amener</a:t>
            </a:r>
            <a:r>
              <a:rPr lang="en-CA" sz="1500" dirty="0">
                <a:effectLst/>
                <a:latin typeface="Essential Sans Medium" pitchFamily="2" charset="77"/>
              </a:rPr>
              <a:t> </a:t>
            </a:r>
            <a:r>
              <a:rPr lang="en-CA" sz="1500" dirty="0" err="1">
                <a:effectLst/>
                <a:latin typeface="Essential Sans Medium" pitchFamily="2" charset="77"/>
              </a:rPr>
              <a:t>à</a:t>
            </a:r>
            <a:r>
              <a:rPr lang="en-CA" sz="1500" dirty="0">
                <a:effectLst/>
                <a:latin typeface="Essential Sans Medium" pitchFamily="2" charset="77"/>
              </a:rPr>
              <a:t> </a:t>
            </a:r>
            <a:r>
              <a:rPr lang="en-CA" sz="1500" dirty="0" err="1">
                <a:effectLst/>
                <a:latin typeface="Essential Sans Medium" pitchFamily="2" charset="77"/>
              </a:rPr>
              <a:t>comprendre</a:t>
            </a:r>
            <a:r>
              <a:rPr lang="en-CA" sz="1500" dirty="0">
                <a:effectLst/>
                <a:latin typeface="Essential Sans Medium" pitchFamily="2" charset="77"/>
              </a:rPr>
              <a:t> </a:t>
            </a:r>
            <a:r>
              <a:rPr lang="en-CA" sz="1500" dirty="0" err="1">
                <a:effectLst/>
                <a:latin typeface="Essential Sans Medium" pitchFamily="2" charset="77"/>
              </a:rPr>
              <a:t>pourquoi</a:t>
            </a:r>
            <a:r>
              <a:rPr lang="en-CA" sz="1500" dirty="0">
                <a:effectLst/>
                <a:latin typeface="Essential Sans Medium" pitchFamily="2" charset="77"/>
              </a:rPr>
              <a:t> il </a:t>
            </a:r>
            <a:r>
              <a:rPr lang="en-CA" sz="1500" dirty="0" err="1">
                <a:effectLst/>
                <a:latin typeface="Essential Sans Medium" pitchFamily="2" charset="77"/>
              </a:rPr>
              <a:t>pense</a:t>
            </a:r>
            <a:r>
              <a:rPr lang="en-CA" sz="1500" dirty="0">
                <a:effectLst/>
                <a:latin typeface="Essential Sans Medium" pitchFamily="2" charset="77"/>
              </a:rPr>
              <a:t> </a:t>
            </a:r>
            <a:r>
              <a:rPr lang="en-CA" sz="1500" dirty="0" err="1">
                <a:effectLst/>
                <a:latin typeface="Essential Sans Medium" pitchFamily="2" charset="77"/>
              </a:rPr>
              <a:t>ainsi</a:t>
            </a:r>
            <a:r>
              <a:rPr lang="en-CA" sz="1500" dirty="0">
                <a:effectLst/>
                <a:latin typeface="Essential Sans Medium" pitchFamily="2" charset="77"/>
              </a:rPr>
              <a:t>, entre </a:t>
            </a:r>
            <a:r>
              <a:rPr lang="en-CA" sz="1500" dirty="0" err="1">
                <a:effectLst/>
                <a:latin typeface="Essential Sans Medium" pitchFamily="2" charset="77"/>
              </a:rPr>
              <a:t>autres</a:t>
            </a:r>
            <a:r>
              <a:rPr lang="en-CA" sz="1500" dirty="0">
                <a:effectLst/>
                <a:latin typeface="Essential Sans Medium" pitchFamily="2" charset="77"/>
              </a:rPr>
              <a:t> </a:t>
            </a:r>
            <a:r>
              <a:rPr lang="en-CA" sz="1500" dirty="0" err="1">
                <a:effectLst/>
                <a:latin typeface="Essential Sans Medium" pitchFamily="2" charset="77"/>
              </a:rPr>
              <a:t>en</a:t>
            </a:r>
            <a:r>
              <a:rPr lang="en-CA" sz="1500" dirty="0">
                <a:effectLst/>
                <a:latin typeface="Essential Sans Medium" pitchFamily="2" charset="77"/>
              </a:rPr>
              <a:t> le </a:t>
            </a:r>
            <a:r>
              <a:rPr lang="en-CA" sz="1500" dirty="0" err="1">
                <a:effectLst/>
                <a:latin typeface="Essential Sans Medium" pitchFamily="2" charset="77"/>
              </a:rPr>
              <a:t>questionnant</a:t>
            </a:r>
            <a:r>
              <a:rPr lang="en-CA" sz="1500" dirty="0">
                <a:effectLst/>
                <a:latin typeface="Essential Sans Medium" pitchFamily="2" charset="77"/>
              </a:rPr>
              <a:t> sur les raisons </a:t>
            </a:r>
            <a:br>
              <a:rPr lang="en-CA" sz="1500" dirty="0">
                <a:effectLst/>
                <a:latin typeface="Essential Sans Medium" pitchFamily="2" charset="77"/>
              </a:rPr>
            </a:br>
            <a:r>
              <a:rPr lang="en-CA" sz="1500" dirty="0">
                <a:effectLst/>
                <a:latin typeface="Essential Sans Medium" pitchFamily="2" charset="77"/>
              </a:rPr>
              <a:t>pour </a:t>
            </a:r>
            <a:r>
              <a:rPr lang="en-CA" sz="1500" dirty="0" err="1">
                <a:effectLst/>
                <a:latin typeface="Essential Sans Medium" pitchFamily="2" charset="77"/>
              </a:rPr>
              <a:t>lesquelles</a:t>
            </a:r>
            <a:r>
              <a:rPr lang="en-CA" sz="1500" dirty="0">
                <a:effectLst/>
                <a:latin typeface="Essential Sans Medium" pitchFamily="2" charset="77"/>
              </a:rPr>
              <a:t> il </a:t>
            </a:r>
            <a:r>
              <a:rPr lang="en-CA" sz="1500" dirty="0" err="1">
                <a:effectLst/>
                <a:latin typeface="Essential Sans Medium" pitchFamily="2" charset="77"/>
              </a:rPr>
              <a:t>ou</a:t>
            </a:r>
            <a:r>
              <a:rPr lang="en-CA" sz="1500" dirty="0">
                <a:effectLst/>
                <a:latin typeface="Essential Sans Medium" pitchFamily="2" charset="77"/>
              </a:rPr>
              <a:t> </a:t>
            </a:r>
            <a:r>
              <a:rPr lang="en-CA" sz="1500" dirty="0" err="1">
                <a:effectLst/>
                <a:latin typeface="Essential Sans Medium" pitchFamily="2" charset="77"/>
              </a:rPr>
              <a:t>elle</a:t>
            </a:r>
            <a:r>
              <a:rPr lang="en-CA" sz="1500" dirty="0">
                <a:effectLst/>
                <a:latin typeface="Essential Sans Medium" pitchFamily="2" charset="77"/>
              </a:rPr>
              <a:t> ne </a:t>
            </a:r>
            <a:r>
              <a:rPr lang="en-CA" sz="1500" dirty="0" err="1">
                <a:effectLst/>
                <a:latin typeface="Essential Sans Medium" pitchFamily="2" charset="77"/>
              </a:rPr>
              <a:t>croit</a:t>
            </a:r>
            <a:r>
              <a:rPr lang="en-CA" sz="1500" dirty="0">
                <a:effectLst/>
                <a:latin typeface="Essential Sans Medium" pitchFamily="2" charset="77"/>
              </a:rPr>
              <a:t> pas </a:t>
            </a:r>
            <a:r>
              <a:rPr lang="en-CA" sz="1500" dirty="0" err="1">
                <a:effectLst/>
                <a:latin typeface="Essential Sans Medium" pitchFamily="2" charset="77"/>
              </a:rPr>
              <a:t>pouvoir</a:t>
            </a:r>
            <a:r>
              <a:rPr lang="en-CA" sz="1500" dirty="0">
                <a:effectLst/>
                <a:latin typeface="Essential Sans Medium" pitchFamily="2" charset="77"/>
              </a:rPr>
              <a:t> y arriver. Il sera </a:t>
            </a:r>
            <a:r>
              <a:rPr lang="en-CA" sz="1500" dirty="0" err="1">
                <a:effectLst/>
                <a:latin typeface="Essential Sans Medium" pitchFamily="2" charset="77"/>
              </a:rPr>
              <a:t>alors</a:t>
            </a:r>
            <a:r>
              <a:rPr lang="en-CA" sz="1500" dirty="0">
                <a:effectLst/>
                <a:latin typeface="Essential Sans Medium" pitchFamily="2" charset="77"/>
              </a:rPr>
              <a:t> possible de </a:t>
            </a:r>
            <a:r>
              <a:rPr lang="en-CA" sz="1500" dirty="0" err="1">
                <a:effectLst/>
                <a:latin typeface="Essential Sans Medium" pitchFamily="2" charset="77"/>
              </a:rPr>
              <a:t>corriger</a:t>
            </a:r>
            <a:r>
              <a:rPr lang="en-CA" sz="1500" dirty="0">
                <a:effectLst/>
                <a:latin typeface="Essential Sans Medium" pitchFamily="2" charset="77"/>
              </a:rPr>
              <a:t> les pensées </a:t>
            </a:r>
            <a:r>
              <a:rPr lang="en-CA" sz="1500" dirty="0" err="1">
                <a:effectLst/>
                <a:latin typeface="Essential Sans Medium" pitchFamily="2" charset="77"/>
              </a:rPr>
              <a:t>erronées</a:t>
            </a:r>
            <a:r>
              <a:rPr lang="en-CA" sz="1500" dirty="0">
                <a:effectLst/>
                <a:latin typeface="Essential Sans Medium" pitchFamily="2" charset="77"/>
              </a:rPr>
              <a:t> et de </a:t>
            </a:r>
            <a:r>
              <a:rPr lang="en-CA" sz="1500" dirty="0" err="1">
                <a:effectLst/>
                <a:latin typeface="Essential Sans Medium" pitchFamily="2" charset="77"/>
              </a:rPr>
              <a:t>l’aider</a:t>
            </a:r>
            <a:r>
              <a:rPr lang="en-CA" sz="1500" dirty="0">
                <a:effectLst/>
                <a:latin typeface="Essential Sans Medium" pitchFamily="2" charset="77"/>
              </a:rPr>
              <a:t> </a:t>
            </a:r>
            <a:br>
              <a:rPr lang="en-CA" sz="1500" dirty="0">
                <a:effectLst/>
                <a:latin typeface="Essential Sans Medium" pitchFamily="2" charset="77"/>
              </a:rPr>
            </a:br>
            <a:r>
              <a:rPr lang="en-CA" sz="1500" dirty="0" err="1">
                <a:effectLst/>
                <a:latin typeface="Essential Sans Medium" pitchFamily="2" charset="77"/>
              </a:rPr>
              <a:t>à</a:t>
            </a:r>
            <a:r>
              <a:rPr lang="en-CA" sz="1500" dirty="0">
                <a:effectLst/>
                <a:latin typeface="Essential Sans Medium" pitchFamily="2" charset="77"/>
              </a:rPr>
              <a:t> </a:t>
            </a:r>
            <a:r>
              <a:rPr lang="en-CA" sz="1500" dirty="0" err="1">
                <a:effectLst/>
                <a:latin typeface="Essential Sans Medium" pitchFamily="2" charset="77"/>
              </a:rPr>
              <a:t>élaborer</a:t>
            </a:r>
            <a:r>
              <a:rPr lang="en-CA" sz="1500" dirty="0">
                <a:effectLst/>
                <a:latin typeface="Essential Sans Medium" pitchFamily="2" charset="77"/>
              </a:rPr>
              <a:t> un plan </a:t>
            </a:r>
            <a:r>
              <a:rPr lang="en-CA" sz="1500" dirty="0" err="1">
                <a:effectLst/>
                <a:latin typeface="Essential Sans Medium" pitchFamily="2" charset="77"/>
              </a:rPr>
              <a:t>d’action</a:t>
            </a:r>
            <a:r>
              <a:rPr lang="en-CA" sz="1500" dirty="0">
                <a:effectLst/>
                <a:latin typeface="Essential Sans Medium" pitchFamily="2" charset="77"/>
              </a:rPr>
              <a:t> et des </a:t>
            </a:r>
            <a:r>
              <a:rPr lang="en-CA" sz="1500" dirty="0" err="1">
                <a:effectLst/>
                <a:latin typeface="Essential Sans Medium" pitchFamily="2" charset="77"/>
              </a:rPr>
              <a:t>stratégies</a:t>
            </a:r>
            <a:r>
              <a:rPr lang="en-CA" sz="1500" dirty="0">
                <a:effectLst/>
                <a:latin typeface="Essential Sans Medium" pitchFamily="2" charset="77"/>
              </a:rPr>
              <a:t> pour </a:t>
            </a:r>
            <a:r>
              <a:rPr lang="en-CA" sz="1500" dirty="0" err="1">
                <a:effectLst/>
                <a:latin typeface="Essential Sans Medium" pitchFamily="2" charset="77"/>
              </a:rPr>
              <a:t>surmonter</a:t>
            </a:r>
            <a:r>
              <a:rPr lang="en-CA" sz="1500" dirty="0">
                <a:effectLst/>
                <a:latin typeface="Essential Sans Medium" pitchFamily="2" charset="77"/>
              </a:rPr>
              <a:t> </a:t>
            </a:r>
            <a:br>
              <a:rPr lang="en-CA" sz="1500" dirty="0">
                <a:effectLst/>
                <a:latin typeface="Essential Sans Medium" pitchFamily="2" charset="77"/>
              </a:rPr>
            </a:br>
            <a:r>
              <a:rPr lang="en-CA" sz="1500" dirty="0">
                <a:effectLst/>
                <a:latin typeface="Essential Sans Medium" pitchFamily="2" charset="77"/>
              </a:rPr>
              <a:t>les obstacles.</a:t>
            </a:r>
          </a:p>
        </p:txBody>
      </p:sp>
    </p:spTree>
    <p:extLst>
      <p:ext uri="{BB962C8B-B14F-4D97-AF65-F5344CB8AC3E}">
        <p14:creationId xmlns:p14="http://schemas.microsoft.com/office/powerpoint/2010/main" val="2751068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9BAE6C-0B78-1C99-59D6-A1D93A5A5BF7}"/>
              </a:ext>
            </a:extLst>
          </p:cNvPr>
          <p:cNvSpPr/>
          <p:nvPr/>
        </p:nvSpPr>
        <p:spPr>
          <a:xfrm>
            <a:off x="766763" y="5029199"/>
            <a:ext cx="10673870" cy="1127051"/>
          </a:xfrm>
          <a:prstGeom prst="rect">
            <a:avLst/>
          </a:prstGeom>
          <a:solidFill>
            <a:srgbClr val="FECC2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B6E425-EECB-5F4A-766B-0905C0F3EDAB}"/>
              </a:ext>
            </a:extLst>
          </p:cNvPr>
          <p:cNvSpPr/>
          <p:nvPr/>
        </p:nvSpPr>
        <p:spPr>
          <a:xfrm>
            <a:off x="766762" y="497223"/>
            <a:ext cx="10667301"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AB52BFC-EF79-5C38-3A96-961D1B167268}"/>
              </a:ext>
            </a:extLst>
          </p:cNvPr>
          <p:cNvSpPr txBox="1"/>
          <p:nvPr/>
        </p:nvSpPr>
        <p:spPr>
          <a:xfrm>
            <a:off x="887984" y="527703"/>
            <a:ext cx="5323840" cy="400110"/>
          </a:xfrm>
          <a:prstGeom prst="rect">
            <a:avLst/>
          </a:prstGeom>
          <a:noFill/>
        </p:spPr>
        <p:txBody>
          <a:bodyPr wrap="square" rtlCol="0">
            <a:spAutoFit/>
          </a:bodyPr>
          <a:lstStyle/>
          <a:p>
            <a:r>
              <a:rPr lang="fr-CA" sz="2000" b="1" kern="1200" dirty="0">
                <a:solidFill>
                  <a:schemeClr val="tx1"/>
                </a:solidFill>
                <a:effectLst/>
              </a:rPr>
              <a:t>Quand votre jeune mentoré vous dit…</a:t>
            </a:r>
            <a:r>
              <a:rPr lang="en-CA" sz="2000" dirty="0">
                <a:solidFill>
                  <a:schemeClr val="tx1"/>
                </a:solidFill>
                <a:effectLst/>
              </a:rPr>
              <a:t> </a:t>
            </a:r>
            <a:endParaRPr lang="en-US" sz="2000"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2C70E8B6-5C5D-47E2-16E0-5A652E93C69B}"/>
              </a:ext>
            </a:extLst>
          </p:cNvPr>
          <p:cNvSpPr txBox="1"/>
          <p:nvPr/>
        </p:nvSpPr>
        <p:spPr>
          <a:xfrm>
            <a:off x="6324472" y="527703"/>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10" name="TextBox 9">
            <a:extLst>
              <a:ext uri="{FF2B5EF4-FFF2-40B4-BE49-F238E27FC236}">
                <a16:creationId xmlns:a16="http://schemas.microsoft.com/office/drawing/2014/main" id="{FF2B23DF-55DC-33E7-6A50-94F199F6F136}"/>
              </a:ext>
            </a:extLst>
          </p:cNvPr>
          <p:cNvSpPr txBox="1"/>
          <p:nvPr/>
        </p:nvSpPr>
        <p:spPr>
          <a:xfrm>
            <a:off x="926084" y="1208423"/>
            <a:ext cx="4693920" cy="4893647"/>
          </a:xfrm>
          <a:prstGeom prst="rect">
            <a:avLst/>
          </a:prstGeom>
          <a:noFill/>
        </p:spPr>
        <p:txBody>
          <a:bodyPr wrap="square" rtlCol="0">
            <a:spAutoFit/>
          </a:bodyPr>
          <a:lstStyle/>
          <a:p>
            <a:pPr>
              <a:spcAft>
                <a:spcPts val="900"/>
              </a:spcAft>
            </a:pPr>
            <a:r>
              <a:rPr lang="en-US" dirty="0">
                <a:latin typeface="Essential Sans" pitchFamily="2" charset="77"/>
              </a:rPr>
              <a:t>Je ne suis pas capable. </a:t>
            </a:r>
          </a:p>
          <a:p>
            <a:pPr>
              <a:spcAft>
                <a:spcPts val="900"/>
              </a:spcAft>
            </a:pPr>
            <a:r>
              <a:rPr lang="en-US" dirty="0">
                <a:latin typeface="Essential Sans" pitchFamily="2" charset="77"/>
              </a:rPr>
              <a:t>Je ne serai jamais </a:t>
            </a:r>
            <a:r>
              <a:rPr lang="en-US" dirty="0" err="1">
                <a:latin typeface="Essential Sans" pitchFamily="2" charset="77"/>
              </a:rPr>
              <a:t>aussi</a:t>
            </a:r>
            <a:r>
              <a:rPr lang="en-US" dirty="0">
                <a:latin typeface="Essential Sans" pitchFamily="2" charset="77"/>
              </a:rPr>
              <a:t> bon(ne) que </a:t>
            </a:r>
            <a:r>
              <a:rPr lang="en-US" dirty="0" err="1">
                <a:latin typeface="Essential Sans" pitchFamily="2" charset="77"/>
              </a:rPr>
              <a:t>mon</a:t>
            </a:r>
            <a:r>
              <a:rPr lang="en-US" dirty="0">
                <a:latin typeface="Essential Sans" pitchFamily="2" charset="77"/>
              </a:rPr>
              <a:t> </a:t>
            </a:r>
            <a:r>
              <a:rPr lang="en-US" dirty="0" err="1">
                <a:latin typeface="Essential Sans" pitchFamily="2" charset="77"/>
              </a:rPr>
              <a:t>ami</a:t>
            </a:r>
            <a:r>
              <a:rPr lang="en-US" dirty="0">
                <a:latin typeface="Essential Sans" pitchFamily="2" charset="77"/>
              </a:rPr>
              <a:t>(e).</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travaillé</a:t>
            </a:r>
            <a:r>
              <a:rPr lang="en-US" dirty="0">
                <a:latin typeface="Essential Sans" pitchFamily="2" charset="77"/>
              </a:rPr>
              <a:t> fort, </a:t>
            </a:r>
            <a:r>
              <a:rPr lang="en-US" dirty="0" err="1">
                <a:latin typeface="Essential Sans" pitchFamily="2" charset="77"/>
              </a:rPr>
              <a:t>mais</a:t>
            </a:r>
            <a:r>
              <a:rPr lang="en-US" dirty="0">
                <a:latin typeface="Essential Sans" pitchFamily="2" charset="77"/>
              </a:rPr>
              <a:t> </a:t>
            </a: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échoué</a:t>
            </a:r>
            <a:r>
              <a:rPr lang="en-US" dirty="0">
                <a:latin typeface="Essential Sans" pitchFamily="2" charset="77"/>
              </a:rPr>
              <a:t> </a:t>
            </a:r>
            <a:r>
              <a:rPr lang="en-US" dirty="0" err="1">
                <a:latin typeface="Essential Sans" pitchFamily="2" charset="77"/>
              </a:rPr>
              <a:t>quand</a:t>
            </a:r>
            <a:r>
              <a:rPr lang="en-US" dirty="0">
                <a:latin typeface="Essential Sans" pitchFamily="2" charset="77"/>
              </a:rPr>
              <a:t> </a:t>
            </a:r>
            <a:r>
              <a:rPr lang="en-US" dirty="0" err="1">
                <a:latin typeface="Essential Sans" pitchFamily="2" charset="77"/>
              </a:rPr>
              <a:t>même</a:t>
            </a:r>
            <a:r>
              <a:rPr lang="en-US" dirty="0">
                <a:latin typeface="Essential Sans" pitchFamily="2" charset="77"/>
              </a:rPr>
              <a:t>.</a:t>
            </a:r>
          </a:p>
          <a:p>
            <a:pPr>
              <a:spcAft>
                <a:spcPts val="9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atteint</a:t>
            </a:r>
            <a:r>
              <a:rPr lang="en-US" dirty="0">
                <a:latin typeface="Essential Sans" pitchFamily="2" charset="77"/>
              </a:rPr>
              <a:t> </a:t>
            </a:r>
            <a:r>
              <a:rPr lang="en-US" dirty="0" err="1">
                <a:latin typeface="Essential Sans" pitchFamily="2" charset="77"/>
              </a:rPr>
              <a:t>mon</a:t>
            </a:r>
            <a:r>
              <a:rPr lang="en-US" dirty="0">
                <a:latin typeface="Essential Sans" pitchFamily="2" charset="77"/>
              </a:rPr>
              <a:t> maximum, je ne </a:t>
            </a:r>
            <a:r>
              <a:rPr lang="en-US" dirty="0" err="1">
                <a:latin typeface="Essential Sans" pitchFamily="2" charset="77"/>
              </a:rPr>
              <a:t>peux</a:t>
            </a:r>
            <a:r>
              <a:rPr lang="en-US" dirty="0">
                <a:latin typeface="Essential Sans" pitchFamily="2" charset="77"/>
              </a:rPr>
              <a:t> pas faire </a:t>
            </a:r>
            <a:r>
              <a:rPr lang="en-US" dirty="0" err="1">
                <a:latin typeface="Essential Sans" pitchFamily="2" charset="77"/>
              </a:rPr>
              <a:t>mieux</a:t>
            </a:r>
            <a:r>
              <a:rPr lang="en-US" dirty="0">
                <a:latin typeface="Essential Sans" pitchFamily="2" charset="77"/>
              </a:rPr>
              <a:t>.</a:t>
            </a:r>
          </a:p>
          <a:p>
            <a:pPr>
              <a:spcAft>
                <a:spcPts val="900"/>
              </a:spcAft>
            </a:pPr>
            <a:r>
              <a:rPr lang="en-US" dirty="0" err="1">
                <a:latin typeface="Essential Sans" pitchFamily="2" charset="77"/>
              </a:rPr>
              <a:t>C’est</a:t>
            </a:r>
            <a:r>
              <a:rPr lang="en-US" dirty="0">
                <a:latin typeface="Essential Sans" pitchFamily="2" charset="77"/>
              </a:rPr>
              <a:t> trop difficile.</a:t>
            </a:r>
          </a:p>
          <a:p>
            <a:pPr>
              <a:spcAft>
                <a:spcPts val="900"/>
              </a:spcAft>
            </a:pPr>
            <a:r>
              <a:rPr lang="en-US" dirty="0">
                <a:latin typeface="Essential Sans" pitchFamily="2" charset="77"/>
              </a:rPr>
              <a:t>Je suis fait(e) </a:t>
            </a:r>
            <a:r>
              <a:rPr lang="en-US" dirty="0" err="1">
                <a:latin typeface="Essential Sans" pitchFamily="2" charset="77"/>
              </a:rPr>
              <a:t>comme</a:t>
            </a:r>
            <a:r>
              <a:rPr lang="en-US" dirty="0">
                <a:latin typeface="Essential Sans" pitchFamily="2" charset="77"/>
              </a:rPr>
              <a:t> </a:t>
            </a:r>
            <a:r>
              <a:rPr lang="en-US" dirty="0" err="1">
                <a:latin typeface="Essential Sans" pitchFamily="2" charset="77"/>
              </a:rPr>
              <a:t>ça</a:t>
            </a:r>
            <a:r>
              <a:rPr lang="en-US" dirty="0">
                <a:latin typeface="Essential Sans" pitchFamily="2" charset="77"/>
              </a:rPr>
              <a:t>, </a:t>
            </a:r>
            <a:r>
              <a:rPr lang="en-US" dirty="0" err="1">
                <a:latin typeface="Essential Sans" pitchFamily="2" charset="77"/>
              </a:rPr>
              <a:t>c’est</a:t>
            </a:r>
            <a:r>
              <a:rPr lang="en-US" dirty="0">
                <a:latin typeface="Essential Sans" pitchFamily="2" charset="77"/>
              </a:rPr>
              <a:t> tout.</a:t>
            </a:r>
          </a:p>
          <a:p>
            <a:pPr>
              <a:spcAft>
                <a:spcPts val="900"/>
              </a:spcAft>
            </a:pPr>
            <a:r>
              <a:rPr lang="en-US" dirty="0">
                <a:latin typeface="Essential Sans" pitchFamily="2" charset="77"/>
              </a:rPr>
              <a:t>Il y a trop </a:t>
            </a:r>
            <a:r>
              <a:rPr lang="en-US" dirty="0" err="1">
                <a:latin typeface="Essential Sans" pitchFamily="2" charset="77"/>
              </a:rPr>
              <a:t>d’obstacles</a:t>
            </a:r>
            <a:r>
              <a:rPr lang="en-US" dirty="0">
                <a:latin typeface="Essential Sans" pitchFamily="2" charset="77"/>
              </a:rPr>
              <a:t> qui </a:t>
            </a:r>
            <a:r>
              <a:rPr lang="en-US" dirty="0" err="1">
                <a:latin typeface="Essential Sans" pitchFamily="2" charset="77"/>
              </a:rPr>
              <a:t>m’empêchent</a:t>
            </a:r>
            <a:r>
              <a:rPr lang="en-US" dirty="0">
                <a:latin typeface="Essential Sans" pitchFamily="2" charset="77"/>
              </a:rPr>
              <a:t> </a:t>
            </a:r>
            <a:r>
              <a:rPr lang="en-US" dirty="0" err="1">
                <a:latin typeface="Essential Sans" pitchFamily="2" charset="77"/>
              </a:rPr>
              <a:t>d’avancer</a:t>
            </a:r>
            <a:r>
              <a:rPr lang="en-US" dirty="0">
                <a:latin typeface="Essential Sans" pitchFamily="2" charset="77"/>
              </a:rPr>
              <a:t> ; </a:t>
            </a:r>
            <a:r>
              <a:rPr lang="en-US" dirty="0" err="1">
                <a:latin typeface="Essential Sans" pitchFamily="2" charset="77"/>
              </a:rPr>
              <a:t>ça</a:t>
            </a:r>
            <a:r>
              <a:rPr lang="en-US" dirty="0">
                <a:latin typeface="Essential Sans" pitchFamily="2" charset="77"/>
              </a:rPr>
              <a:t> ne </a:t>
            </a:r>
            <a:r>
              <a:rPr lang="en-US" dirty="0" err="1">
                <a:latin typeface="Essential Sans" pitchFamily="2" charset="77"/>
              </a:rPr>
              <a:t>vaut</a:t>
            </a:r>
            <a:r>
              <a:rPr lang="en-US" dirty="0">
                <a:latin typeface="Essential Sans" pitchFamily="2" charset="77"/>
              </a:rPr>
              <a:t> pas la </a:t>
            </a:r>
            <a:r>
              <a:rPr lang="en-US" dirty="0" err="1">
                <a:latin typeface="Essential Sans" pitchFamily="2" charset="77"/>
              </a:rPr>
              <a:t>peine</a:t>
            </a:r>
            <a:r>
              <a:rPr lang="en-US" dirty="0">
                <a:latin typeface="Essential Sans" pitchFamily="2" charset="77"/>
              </a:rPr>
              <a:t>.</a:t>
            </a:r>
          </a:p>
          <a:p>
            <a:pPr>
              <a:spcAft>
                <a:spcPts val="900"/>
              </a:spcAft>
            </a:pPr>
            <a:endParaRPr lang="en-US" sz="800" dirty="0">
              <a:latin typeface="Essential Sans" pitchFamily="2" charset="77"/>
            </a:endParaRPr>
          </a:p>
          <a:p>
            <a:pPr>
              <a:spcAft>
                <a:spcPts val="900"/>
              </a:spcAft>
            </a:pPr>
            <a:r>
              <a:rPr lang="en-US" dirty="0">
                <a:latin typeface="Essential Sans" pitchFamily="2" charset="77"/>
              </a:rPr>
              <a:t>Mon </a:t>
            </a:r>
            <a:r>
              <a:rPr lang="en-US" dirty="0" err="1">
                <a:latin typeface="Essential Sans" pitchFamily="2" charset="77"/>
              </a:rPr>
              <a:t>enseignante</a:t>
            </a:r>
            <a:r>
              <a:rPr lang="en-US" dirty="0">
                <a:latin typeface="Essential Sans" pitchFamily="2" charset="77"/>
              </a:rPr>
              <a:t> ne </a:t>
            </a:r>
            <a:r>
              <a:rPr lang="en-US" dirty="0" err="1">
                <a:latin typeface="Essential Sans" pitchFamily="2" charset="77"/>
              </a:rPr>
              <a:t>m’aime</a:t>
            </a:r>
            <a:r>
              <a:rPr lang="en-US" dirty="0">
                <a:latin typeface="Essential Sans" pitchFamily="2" charset="77"/>
              </a:rPr>
              <a:t> pas; </a:t>
            </a:r>
            <a:r>
              <a:rPr lang="en-US" dirty="0" err="1">
                <a:latin typeface="Essential Sans" pitchFamily="2" charset="77"/>
              </a:rPr>
              <a:t>elle</a:t>
            </a:r>
            <a:r>
              <a:rPr lang="en-US" dirty="0">
                <a:latin typeface="Essential Sans" pitchFamily="2" charset="77"/>
              </a:rPr>
              <a:t> ne fait que me </a:t>
            </a:r>
            <a:r>
              <a:rPr lang="en-US" dirty="0" err="1">
                <a:latin typeface="Essential Sans" pitchFamily="2" charset="77"/>
              </a:rPr>
              <a:t>critiquer</a:t>
            </a:r>
            <a:r>
              <a:rPr lang="en-US" dirty="0">
                <a:latin typeface="Essential Sans" pitchFamily="2" charset="77"/>
              </a:rPr>
              <a:t>.</a:t>
            </a:r>
          </a:p>
        </p:txBody>
      </p:sp>
      <p:cxnSp>
        <p:nvCxnSpPr>
          <p:cNvPr id="14" name="Straight Connector 13">
            <a:extLst>
              <a:ext uri="{FF2B5EF4-FFF2-40B4-BE49-F238E27FC236}">
                <a16:creationId xmlns:a16="http://schemas.microsoft.com/office/drawing/2014/main" id="{A0212A23-39C9-BC08-9923-A2124CB0D938}"/>
              </a:ext>
            </a:extLst>
          </p:cNvPr>
          <p:cNvCxnSpPr/>
          <p:nvPr/>
        </p:nvCxnSpPr>
        <p:spPr>
          <a:xfrm>
            <a:off x="5734304" y="487063"/>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D5846FD-929C-C2BE-E533-19018037DCEB}"/>
              </a:ext>
            </a:extLst>
          </p:cNvPr>
          <p:cNvCxnSpPr>
            <a:cxnSpLocks/>
          </p:cNvCxnSpPr>
          <p:nvPr/>
        </p:nvCxnSpPr>
        <p:spPr>
          <a:xfrm>
            <a:off x="5734304" y="965119"/>
            <a:ext cx="0" cy="5198917"/>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grpSp>
        <p:nvGrpSpPr>
          <p:cNvPr id="27" name="Group 26">
            <a:extLst>
              <a:ext uri="{FF2B5EF4-FFF2-40B4-BE49-F238E27FC236}">
                <a16:creationId xmlns:a16="http://schemas.microsoft.com/office/drawing/2014/main" id="{11624C4F-242C-1FCD-5CCE-03FC957BD16E}"/>
              </a:ext>
            </a:extLst>
          </p:cNvPr>
          <p:cNvGrpSpPr/>
          <p:nvPr/>
        </p:nvGrpSpPr>
        <p:grpSpPr>
          <a:xfrm>
            <a:off x="776224" y="1594503"/>
            <a:ext cx="10657840" cy="4569821"/>
            <a:chOff x="812800" y="1971040"/>
            <a:chExt cx="10657840" cy="4569821"/>
          </a:xfrm>
        </p:grpSpPr>
        <p:cxnSp>
          <p:nvCxnSpPr>
            <p:cNvPr id="18" name="Straight Connector 17">
              <a:extLst>
                <a:ext uri="{FF2B5EF4-FFF2-40B4-BE49-F238E27FC236}">
                  <a16:creationId xmlns:a16="http://schemas.microsoft.com/office/drawing/2014/main" id="{407AC530-4EDE-CC0D-2687-F48A27FDF80C}"/>
                </a:ext>
              </a:extLst>
            </p:cNvPr>
            <p:cNvCxnSpPr>
              <a:cxnSpLocks/>
            </p:cNvCxnSpPr>
            <p:nvPr/>
          </p:nvCxnSpPr>
          <p:spPr>
            <a:xfrm>
              <a:off x="812800" y="1971040"/>
              <a:ext cx="4964176"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9F84D14-9BD6-446E-29BC-AA3F9F5CD3A3}"/>
                </a:ext>
              </a:extLst>
            </p:cNvPr>
            <p:cNvCxnSpPr>
              <a:cxnSpLocks/>
            </p:cNvCxnSpPr>
            <p:nvPr/>
          </p:nvCxnSpPr>
          <p:spPr>
            <a:xfrm>
              <a:off x="812800" y="2636912"/>
              <a:ext cx="4952223"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8900D5D-5483-FBD3-A536-1FB36B3345A4}"/>
                </a:ext>
              </a:extLst>
            </p:cNvPr>
            <p:cNvCxnSpPr>
              <a:cxnSpLocks/>
            </p:cNvCxnSpPr>
            <p:nvPr/>
          </p:nvCxnSpPr>
          <p:spPr>
            <a:xfrm>
              <a:off x="812800" y="328498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33C5D1-5D46-5A05-6BB6-14D1369D8996}"/>
                </a:ext>
              </a:extLst>
            </p:cNvPr>
            <p:cNvCxnSpPr>
              <a:cxnSpLocks/>
            </p:cNvCxnSpPr>
            <p:nvPr/>
          </p:nvCxnSpPr>
          <p:spPr>
            <a:xfrm>
              <a:off x="812800" y="3973696"/>
              <a:ext cx="4952937"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9CC4E38-1CC8-9E10-40DE-222889A82B91}"/>
                </a:ext>
              </a:extLst>
            </p:cNvPr>
            <p:cNvCxnSpPr>
              <a:cxnSpLocks/>
            </p:cNvCxnSpPr>
            <p:nvPr/>
          </p:nvCxnSpPr>
          <p:spPr>
            <a:xfrm>
              <a:off x="812800" y="4365104"/>
              <a:ext cx="4956983"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C9C0A2B-356B-7E8B-E4D9-30755795F7E0}"/>
                </a:ext>
              </a:extLst>
            </p:cNvPr>
            <p:cNvCxnSpPr>
              <a:cxnSpLocks/>
            </p:cNvCxnSpPr>
            <p:nvPr/>
          </p:nvCxnSpPr>
          <p:spPr>
            <a:xfrm>
              <a:off x="812800" y="4725144"/>
              <a:ext cx="4963269"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9CBDAC8-2B25-06D9-FBF1-5D20A00439F9}"/>
                </a:ext>
              </a:extLst>
            </p:cNvPr>
            <p:cNvCxnSpPr>
              <a:cxnSpLocks/>
            </p:cNvCxnSpPr>
            <p:nvPr/>
          </p:nvCxnSpPr>
          <p:spPr>
            <a:xfrm>
              <a:off x="812800" y="541474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3CC57EF-F69F-6AEA-BB84-4D020168BDA3}"/>
                </a:ext>
              </a:extLst>
            </p:cNvPr>
            <p:cNvCxnSpPr>
              <a:cxnSpLocks/>
            </p:cNvCxnSpPr>
            <p:nvPr/>
          </p:nvCxnSpPr>
          <p:spPr>
            <a:xfrm>
              <a:off x="812800" y="6540861"/>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B6CA52A7-2EE6-B7B6-945E-20779D865B9D}"/>
              </a:ext>
            </a:extLst>
          </p:cNvPr>
          <p:cNvSpPr txBox="1"/>
          <p:nvPr/>
        </p:nvSpPr>
        <p:spPr>
          <a:xfrm>
            <a:off x="5877334" y="1234632"/>
            <a:ext cx="5568042" cy="1477328"/>
          </a:xfrm>
          <a:prstGeom prst="rect">
            <a:avLst/>
          </a:prstGeom>
          <a:noFill/>
        </p:spPr>
        <p:txBody>
          <a:bodyPr wrap="square" rtlCol="0">
            <a:spAutoFit/>
          </a:bodyPr>
          <a:lstStyle/>
          <a:p>
            <a:r>
              <a:rPr lang="en-CA" sz="1500" dirty="0">
                <a:effectLst/>
                <a:latin typeface="Essential Sans" pitchFamily="2" charset="77"/>
              </a:rPr>
              <a:t>Si le </a:t>
            </a:r>
            <a:r>
              <a:rPr lang="en-CA" sz="1500" dirty="0" err="1">
                <a:effectLst/>
                <a:latin typeface="Essential Sans" pitchFamily="2" charset="77"/>
              </a:rPr>
              <a:t>mentoré</a:t>
            </a:r>
            <a:r>
              <a:rPr lang="en-CA" sz="1500" dirty="0">
                <a:effectLst/>
                <a:latin typeface="Essential Sans" pitchFamily="2" charset="77"/>
              </a:rPr>
              <a:t> a </a:t>
            </a:r>
            <a:r>
              <a:rPr lang="en-CA" sz="1500" dirty="0" err="1">
                <a:effectLst/>
                <a:latin typeface="Essential Sans" pitchFamily="2" charset="77"/>
              </a:rPr>
              <a:t>vécu</a:t>
            </a:r>
            <a:r>
              <a:rPr lang="en-CA" sz="1500" dirty="0">
                <a:effectLst/>
                <a:latin typeface="Essential Sans" pitchFamily="2" charset="77"/>
              </a:rPr>
              <a:t> un </a:t>
            </a:r>
            <a:r>
              <a:rPr lang="en-CA" sz="1500" dirty="0" err="1">
                <a:effectLst/>
                <a:latin typeface="Essential Sans" pitchFamily="2" charset="77"/>
              </a:rPr>
              <a:t>échec</a:t>
            </a:r>
            <a:r>
              <a:rPr lang="en-CA" sz="1500" dirty="0">
                <a:effectLst/>
                <a:latin typeface="Essential Sans" pitchFamily="2" charset="77"/>
              </a:rPr>
              <a:t>, </a:t>
            </a:r>
            <a:r>
              <a:rPr lang="en-CA" sz="1500" dirty="0" err="1">
                <a:effectLst/>
                <a:latin typeface="Essential Sans" pitchFamily="2" charset="77"/>
              </a:rPr>
              <a:t>n’hésitez</a:t>
            </a:r>
            <a:r>
              <a:rPr lang="en-CA" sz="1500" dirty="0">
                <a:effectLst/>
                <a:latin typeface="Essential Sans" pitchFamily="2" charset="77"/>
              </a:rPr>
              <a:t> pas </a:t>
            </a:r>
            <a:r>
              <a:rPr lang="en-CA" sz="1500" dirty="0" err="1">
                <a:effectLst/>
                <a:latin typeface="Essential Sans" pitchFamily="2" charset="77"/>
              </a:rPr>
              <a:t>à</a:t>
            </a:r>
            <a:r>
              <a:rPr lang="en-CA" sz="1500" dirty="0">
                <a:effectLst/>
                <a:latin typeface="Essential Sans" pitchFamily="2" charset="77"/>
              </a:rPr>
              <a:t> poser des </a:t>
            </a:r>
            <a:br>
              <a:rPr lang="en-CA" sz="1500" dirty="0">
                <a:effectLst/>
                <a:latin typeface="Essential Sans" pitchFamily="2" charset="77"/>
              </a:rPr>
            </a:br>
            <a:r>
              <a:rPr lang="en-CA" sz="1500" dirty="0">
                <a:effectLst/>
                <a:latin typeface="Essential Sans" pitchFamily="2" charset="77"/>
              </a:rPr>
              <a:t>questions </a:t>
            </a:r>
            <a:r>
              <a:rPr lang="en-CA" sz="1500" dirty="0" err="1">
                <a:effectLst/>
                <a:latin typeface="Essential Sans" pitchFamily="2" charset="77"/>
              </a:rPr>
              <a:t>comme</a:t>
            </a:r>
            <a:r>
              <a:rPr lang="en-CA" sz="1500" dirty="0">
                <a:effectLst/>
                <a:latin typeface="Essential Sans" pitchFamily="2" charset="77"/>
              </a:rPr>
              <a:t> « Quelle </a:t>
            </a:r>
            <a:r>
              <a:rPr lang="en-CA" sz="1500" dirty="0" err="1">
                <a:effectLst/>
                <a:latin typeface="Essential Sans" pitchFamily="2" charset="77"/>
              </a:rPr>
              <a:t>était</a:t>
            </a:r>
            <a:r>
              <a:rPr lang="en-CA" sz="1500" dirty="0">
                <a:effectLst/>
                <a:latin typeface="Essential Sans" pitchFamily="2" charset="77"/>
              </a:rPr>
              <a:t> ta </a:t>
            </a:r>
            <a:r>
              <a:rPr lang="en-CA" sz="1500" dirty="0" err="1">
                <a:effectLst/>
                <a:latin typeface="Essential Sans" pitchFamily="2" charset="77"/>
              </a:rPr>
              <a:t>stratégie</a:t>
            </a:r>
            <a:r>
              <a:rPr lang="en-CA" sz="1500" dirty="0">
                <a:effectLst/>
                <a:latin typeface="Essential Sans" pitchFamily="2" charset="77"/>
              </a:rPr>
              <a:t> ? », « Que </a:t>
            </a:r>
            <a:br>
              <a:rPr lang="en-CA" sz="1500" dirty="0">
                <a:effectLst/>
                <a:latin typeface="Essential Sans" pitchFamily="2" charset="77"/>
              </a:rPr>
            </a:br>
            <a:r>
              <a:rPr lang="en-CA" sz="1500" dirty="0" err="1">
                <a:effectLst/>
                <a:latin typeface="Essential Sans" pitchFamily="2" charset="77"/>
              </a:rPr>
              <a:t>retiens-tu</a:t>
            </a:r>
            <a:r>
              <a:rPr lang="en-CA" sz="1500" dirty="0">
                <a:effectLst/>
                <a:latin typeface="Essential Sans" pitchFamily="2" charset="77"/>
              </a:rPr>
              <a:t> de </a:t>
            </a:r>
            <a:r>
              <a:rPr lang="en-CA" sz="1500" dirty="0" err="1">
                <a:effectLst/>
                <a:latin typeface="Essential Sans" pitchFamily="2" charset="77"/>
              </a:rPr>
              <a:t>cette</a:t>
            </a:r>
            <a:r>
              <a:rPr lang="en-CA" sz="1500" dirty="0">
                <a:effectLst/>
                <a:latin typeface="Essential Sans" pitchFamily="2" charset="77"/>
              </a:rPr>
              <a:t> </a:t>
            </a:r>
            <a:r>
              <a:rPr lang="en-CA" sz="1500" dirty="0" err="1">
                <a:effectLst/>
                <a:latin typeface="Essential Sans" pitchFamily="2" charset="77"/>
              </a:rPr>
              <a:t>expérience</a:t>
            </a:r>
            <a:r>
              <a:rPr lang="en-CA" sz="1500" dirty="0">
                <a:effectLst/>
                <a:latin typeface="Essential Sans" pitchFamily="2" charset="77"/>
              </a:rPr>
              <a:t> ? » </a:t>
            </a:r>
            <a:r>
              <a:rPr lang="en-CA" sz="1500" dirty="0" err="1">
                <a:effectLst/>
                <a:latin typeface="Essential Sans" pitchFamily="2" charset="77"/>
              </a:rPr>
              <a:t>ou</a:t>
            </a:r>
            <a:r>
              <a:rPr lang="en-CA" sz="1500" dirty="0">
                <a:effectLst/>
                <a:latin typeface="Essential Sans" pitchFamily="2" charset="77"/>
              </a:rPr>
              <a:t> « Que </a:t>
            </a:r>
            <a:r>
              <a:rPr lang="en-CA" sz="1500" dirty="0" err="1">
                <a:effectLst/>
                <a:latin typeface="Essential Sans" pitchFamily="2" charset="77"/>
              </a:rPr>
              <a:t>peux-tu</a:t>
            </a:r>
            <a:r>
              <a:rPr lang="en-CA" sz="1500" dirty="0">
                <a:effectLst/>
                <a:latin typeface="Essential Sans" pitchFamily="2" charset="77"/>
              </a:rPr>
              <a:t> faire </a:t>
            </a:r>
            <a:r>
              <a:rPr lang="en-CA" sz="1500" dirty="0" err="1">
                <a:effectLst/>
                <a:latin typeface="Essential Sans" pitchFamily="2" charset="77"/>
              </a:rPr>
              <a:t>maintenant</a:t>
            </a:r>
            <a:r>
              <a:rPr lang="en-CA" sz="1500" dirty="0">
                <a:effectLst/>
                <a:latin typeface="Essential Sans" pitchFamily="2" charset="77"/>
              </a:rPr>
              <a:t> ? ». </a:t>
            </a:r>
            <a:r>
              <a:rPr lang="en-CA" sz="1500" dirty="0" err="1">
                <a:effectLst/>
                <a:latin typeface="Essential Sans" pitchFamily="2" charset="77"/>
              </a:rPr>
              <a:t>Cela</a:t>
            </a:r>
            <a:r>
              <a:rPr lang="en-CA" sz="1500" dirty="0">
                <a:effectLst/>
                <a:latin typeface="Essential Sans" pitchFamily="2" charset="77"/>
              </a:rPr>
              <a:t> </a:t>
            </a:r>
            <a:r>
              <a:rPr lang="en-CA" sz="1500" dirty="0" err="1">
                <a:effectLst/>
                <a:latin typeface="Essential Sans" pitchFamily="2" charset="77"/>
              </a:rPr>
              <a:t>l’amènera</a:t>
            </a:r>
            <a:r>
              <a:rPr lang="en-CA" sz="1500" dirty="0">
                <a:effectLst/>
                <a:latin typeface="Essential Sans" pitchFamily="2" charset="77"/>
              </a:rPr>
              <a:t> </a:t>
            </a:r>
            <a:r>
              <a:rPr lang="en-CA" sz="1500" dirty="0" err="1">
                <a:effectLst/>
                <a:latin typeface="Essential Sans" pitchFamily="2" charset="77"/>
              </a:rPr>
              <a:t>à</a:t>
            </a:r>
            <a:r>
              <a:rPr lang="en-CA" sz="1500" dirty="0">
                <a:effectLst/>
                <a:latin typeface="Essential Sans" pitchFamily="2" charset="77"/>
              </a:rPr>
              <a:t> </a:t>
            </a:r>
            <a:r>
              <a:rPr lang="en-CA" sz="1500" dirty="0" err="1">
                <a:effectLst/>
                <a:latin typeface="Essential Sans" pitchFamily="2" charset="77"/>
              </a:rPr>
              <a:t>évaluer</a:t>
            </a:r>
            <a:r>
              <a:rPr lang="en-CA" sz="1500" dirty="0">
                <a:effectLst/>
                <a:latin typeface="Essential Sans" pitchFamily="2" charset="77"/>
              </a:rPr>
              <a:t> le </a:t>
            </a:r>
            <a:r>
              <a:rPr lang="en-CA" sz="1500" dirty="0" err="1">
                <a:effectLst/>
                <a:latin typeface="Essential Sans" pitchFamily="2" charset="77"/>
              </a:rPr>
              <a:t>cheminement</a:t>
            </a:r>
            <a:r>
              <a:rPr lang="en-CA" sz="1500" dirty="0">
                <a:effectLst/>
                <a:latin typeface="Essential Sans" pitchFamily="2" charset="77"/>
              </a:rPr>
              <a:t> </a:t>
            </a:r>
            <a:r>
              <a:rPr lang="en-CA" sz="1500" dirty="0" err="1">
                <a:effectLst/>
                <a:latin typeface="Essential Sans" pitchFamily="2" charset="77"/>
              </a:rPr>
              <a:t>parcouru</a:t>
            </a:r>
            <a:r>
              <a:rPr lang="en-CA" sz="1500" dirty="0">
                <a:effectLst/>
                <a:latin typeface="Essential Sans" pitchFamily="2" charset="77"/>
              </a:rPr>
              <a:t> et les </a:t>
            </a:r>
            <a:r>
              <a:rPr lang="en-CA" sz="1500" dirty="0" err="1">
                <a:effectLst/>
                <a:latin typeface="Essential Sans" pitchFamily="2" charset="77"/>
              </a:rPr>
              <a:t>nouvelles</a:t>
            </a:r>
            <a:r>
              <a:rPr lang="en-CA" sz="1500" dirty="0">
                <a:effectLst/>
                <a:latin typeface="Essential Sans" pitchFamily="2" charset="77"/>
              </a:rPr>
              <a:t> avenues </a:t>
            </a:r>
            <a:r>
              <a:rPr lang="en-CA" sz="1500" dirty="0" err="1">
                <a:effectLst/>
                <a:latin typeface="Essential Sans" pitchFamily="2" charset="77"/>
              </a:rPr>
              <a:t>possibles</a:t>
            </a:r>
            <a:r>
              <a:rPr lang="en-CA" sz="1500" dirty="0">
                <a:effectLst/>
                <a:latin typeface="Essential Sans" pitchFamily="2" charset="77"/>
              </a:rPr>
              <a:t> pour </a:t>
            </a:r>
            <a:r>
              <a:rPr lang="en-CA" sz="1500" dirty="0" err="1">
                <a:effectLst/>
                <a:latin typeface="Essential Sans" pitchFamily="2" charset="77"/>
              </a:rPr>
              <a:t>atteindre</a:t>
            </a:r>
            <a:r>
              <a:rPr lang="en-CA" sz="1500" dirty="0">
                <a:effectLst/>
                <a:latin typeface="Essential Sans" pitchFamily="2" charset="77"/>
              </a:rPr>
              <a:t> son </a:t>
            </a:r>
            <a:r>
              <a:rPr lang="en-CA" sz="1500" dirty="0" err="1">
                <a:effectLst/>
                <a:latin typeface="Essential Sans" pitchFamily="2" charset="77"/>
              </a:rPr>
              <a:t>objectif</a:t>
            </a:r>
            <a:r>
              <a:rPr lang="en-CA" sz="1500" dirty="0">
                <a:effectLst/>
                <a:latin typeface="Essential Sans" pitchFamily="2" charset="77"/>
              </a:rPr>
              <a:t>, </a:t>
            </a:r>
            <a:r>
              <a:rPr lang="en-CA" sz="1500" dirty="0" err="1">
                <a:effectLst/>
                <a:latin typeface="Essential Sans" pitchFamily="2" charset="77"/>
              </a:rPr>
              <a:t>plutôt</a:t>
            </a:r>
            <a:r>
              <a:rPr lang="en-CA" sz="1500" dirty="0">
                <a:effectLst/>
                <a:latin typeface="Essential Sans" pitchFamily="2" charset="77"/>
              </a:rPr>
              <a:t> que </a:t>
            </a:r>
            <a:r>
              <a:rPr lang="en-CA" sz="1500" dirty="0" err="1">
                <a:effectLst/>
                <a:latin typeface="Essential Sans" pitchFamily="2" charset="77"/>
              </a:rPr>
              <a:t>d’en</a:t>
            </a:r>
            <a:r>
              <a:rPr lang="en-CA" sz="1500" dirty="0">
                <a:effectLst/>
                <a:latin typeface="Essential Sans" pitchFamily="2" charset="77"/>
              </a:rPr>
              <a:t> </a:t>
            </a:r>
            <a:r>
              <a:rPr lang="en-CA" sz="1500" dirty="0" err="1">
                <a:effectLst/>
                <a:latin typeface="Essential Sans" pitchFamily="2" charset="77"/>
              </a:rPr>
              <a:t>abandonner</a:t>
            </a:r>
            <a:r>
              <a:rPr lang="en-CA" sz="1500" dirty="0">
                <a:effectLst/>
                <a:latin typeface="Essential Sans" pitchFamily="2" charset="77"/>
              </a:rPr>
              <a:t> </a:t>
            </a:r>
            <a:r>
              <a:rPr lang="en-CA" sz="1500" dirty="0" err="1">
                <a:effectLst/>
                <a:latin typeface="Essential Sans" pitchFamily="2" charset="77"/>
              </a:rPr>
              <a:t>simplement</a:t>
            </a:r>
            <a:r>
              <a:rPr lang="en-CA" sz="1500" dirty="0">
                <a:effectLst/>
                <a:latin typeface="Essential Sans" pitchFamily="2" charset="77"/>
              </a:rPr>
              <a:t> la </a:t>
            </a:r>
            <a:r>
              <a:rPr lang="en-CA" sz="1500" dirty="0" err="1">
                <a:effectLst/>
                <a:latin typeface="Essential Sans" pitchFamily="2" charset="77"/>
              </a:rPr>
              <a:t>poursuite</a:t>
            </a:r>
            <a:r>
              <a:rPr lang="en-CA" sz="1500" dirty="0">
                <a:effectLst/>
                <a:latin typeface="Essential Sans" pitchFamily="2" charset="77"/>
              </a:rPr>
              <a:t>.</a:t>
            </a:r>
          </a:p>
        </p:txBody>
      </p:sp>
      <p:sp>
        <p:nvSpPr>
          <p:cNvPr id="8" name="TextBox 7">
            <a:extLst>
              <a:ext uri="{FF2B5EF4-FFF2-40B4-BE49-F238E27FC236}">
                <a16:creationId xmlns:a16="http://schemas.microsoft.com/office/drawing/2014/main" id="{35ECC658-ACA1-8916-5AF5-8468892ADC03}"/>
              </a:ext>
            </a:extLst>
          </p:cNvPr>
          <p:cNvSpPr txBox="1"/>
          <p:nvPr/>
        </p:nvSpPr>
        <p:spPr>
          <a:xfrm>
            <a:off x="5877334" y="3067489"/>
            <a:ext cx="5568042" cy="1708160"/>
          </a:xfrm>
          <a:prstGeom prst="rect">
            <a:avLst/>
          </a:prstGeom>
          <a:noFill/>
        </p:spPr>
        <p:txBody>
          <a:bodyPr wrap="square" rtlCol="0">
            <a:spAutoFit/>
          </a:bodyPr>
          <a:lstStyle/>
          <a:p>
            <a:r>
              <a:rPr lang="en-CA" sz="1500" dirty="0">
                <a:effectLst/>
                <a:latin typeface="Essential Sans" pitchFamily="2" charset="77"/>
              </a:rPr>
              <a:t>Si le </a:t>
            </a:r>
            <a:r>
              <a:rPr lang="en-CA" sz="1500" dirty="0" err="1">
                <a:effectLst/>
                <a:latin typeface="Essential Sans" pitchFamily="2" charset="77"/>
              </a:rPr>
              <a:t>jeune</a:t>
            </a:r>
            <a:r>
              <a:rPr lang="en-CA" sz="1500" dirty="0">
                <a:effectLst/>
                <a:latin typeface="Essential Sans" pitchFamily="2" charset="77"/>
              </a:rPr>
              <a:t> vit des </a:t>
            </a:r>
            <a:r>
              <a:rPr lang="en-CA" sz="1500" dirty="0" err="1">
                <a:effectLst/>
                <a:latin typeface="Essential Sans" pitchFamily="2" charset="77"/>
              </a:rPr>
              <a:t>difficultés</a:t>
            </a:r>
            <a:r>
              <a:rPr lang="en-CA" sz="1500" dirty="0">
                <a:effectLst/>
                <a:latin typeface="Essential Sans" pitchFamily="2" charset="77"/>
              </a:rPr>
              <a:t> et se </a:t>
            </a:r>
            <a:r>
              <a:rPr lang="en-CA" sz="1500" dirty="0" err="1">
                <a:effectLst/>
                <a:latin typeface="Essential Sans" pitchFamily="2" charset="77"/>
              </a:rPr>
              <a:t>croit</a:t>
            </a:r>
            <a:r>
              <a:rPr lang="en-CA" sz="1500" dirty="0">
                <a:effectLst/>
                <a:latin typeface="Essential Sans" pitchFamily="2" charset="77"/>
              </a:rPr>
              <a:t> incapable de les </a:t>
            </a:r>
            <a:r>
              <a:rPr lang="en-CA" sz="1500" dirty="0" err="1">
                <a:effectLst/>
                <a:latin typeface="Essential Sans" pitchFamily="2" charset="77"/>
              </a:rPr>
              <a:t>surmonter</a:t>
            </a:r>
            <a:r>
              <a:rPr lang="en-CA" sz="1500" dirty="0">
                <a:effectLst/>
                <a:latin typeface="Essential Sans" pitchFamily="2" charset="77"/>
              </a:rPr>
              <a:t>, </a:t>
            </a:r>
            <a:r>
              <a:rPr lang="en-CA" sz="1500" dirty="0" err="1">
                <a:effectLst/>
                <a:latin typeface="Essential Sans" pitchFamily="2" charset="77"/>
              </a:rPr>
              <a:t>vous</a:t>
            </a:r>
            <a:r>
              <a:rPr lang="en-CA" sz="1500" dirty="0">
                <a:effectLst/>
                <a:latin typeface="Essential Sans" pitchFamily="2" charset="77"/>
              </a:rPr>
              <a:t> </a:t>
            </a:r>
            <a:r>
              <a:rPr lang="en-CA" sz="1500" dirty="0" err="1">
                <a:effectLst/>
                <a:latin typeface="Essential Sans" pitchFamily="2" charset="77"/>
              </a:rPr>
              <a:t>pouvez</a:t>
            </a:r>
            <a:r>
              <a:rPr lang="en-CA" sz="1500" dirty="0">
                <a:effectLst/>
                <a:latin typeface="Essential Sans" pitchFamily="2" charset="77"/>
              </a:rPr>
              <a:t> </a:t>
            </a:r>
            <a:r>
              <a:rPr lang="en-CA" sz="1500" dirty="0" err="1">
                <a:effectLst/>
                <a:latin typeface="Essential Sans" pitchFamily="2" charset="77"/>
              </a:rPr>
              <a:t>l’amener</a:t>
            </a:r>
            <a:r>
              <a:rPr lang="en-CA" sz="1500" dirty="0">
                <a:effectLst/>
                <a:latin typeface="Essential Sans" pitchFamily="2" charset="77"/>
              </a:rPr>
              <a:t> </a:t>
            </a:r>
            <a:r>
              <a:rPr lang="en-CA" sz="1500" dirty="0" err="1">
                <a:effectLst/>
                <a:latin typeface="Essential Sans" pitchFamily="2" charset="77"/>
              </a:rPr>
              <a:t>à</a:t>
            </a:r>
            <a:r>
              <a:rPr lang="en-CA" sz="1500" dirty="0">
                <a:effectLst/>
                <a:latin typeface="Essential Sans" pitchFamily="2" charset="77"/>
              </a:rPr>
              <a:t> </a:t>
            </a:r>
            <a:r>
              <a:rPr lang="en-CA" sz="1500" dirty="0" err="1">
                <a:effectLst/>
                <a:latin typeface="Essential Sans" pitchFamily="2" charset="77"/>
              </a:rPr>
              <a:t>comprendre</a:t>
            </a:r>
            <a:r>
              <a:rPr lang="en-CA" sz="1500" dirty="0">
                <a:effectLst/>
                <a:latin typeface="Essential Sans" pitchFamily="2" charset="77"/>
              </a:rPr>
              <a:t> </a:t>
            </a:r>
            <a:r>
              <a:rPr lang="en-CA" sz="1500" dirty="0" err="1">
                <a:effectLst/>
                <a:latin typeface="Essential Sans" pitchFamily="2" charset="77"/>
              </a:rPr>
              <a:t>pourquoi</a:t>
            </a:r>
            <a:r>
              <a:rPr lang="en-CA" sz="1500" dirty="0">
                <a:effectLst/>
                <a:latin typeface="Essential Sans" pitchFamily="2" charset="77"/>
              </a:rPr>
              <a:t> il </a:t>
            </a:r>
            <a:r>
              <a:rPr lang="en-CA" sz="1500" dirty="0" err="1">
                <a:effectLst/>
                <a:latin typeface="Essential Sans" pitchFamily="2" charset="77"/>
              </a:rPr>
              <a:t>pense</a:t>
            </a:r>
            <a:r>
              <a:rPr lang="en-CA" sz="1500" dirty="0">
                <a:effectLst/>
                <a:latin typeface="Essential Sans" pitchFamily="2" charset="77"/>
              </a:rPr>
              <a:t> </a:t>
            </a:r>
            <a:r>
              <a:rPr lang="en-CA" sz="1500" dirty="0" err="1">
                <a:effectLst/>
                <a:latin typeface="Essential Sans" pitchFamily="2" charset="77"/>
              </a:rPr>
              <a:t>ainsi</a:t>
            </a:r>
            <a:r>
              <a:rPr lang="en-CA" sz="1500" dirty="0">
                <a:effectLst/>
                <a:latin typeface="Essential Sans" pitchFamily="2" charset="77"/>
              </a:rPr>
              <a:t>, entre </a:t>
            </a:r>
            <a:r>
              <a:rPr lang="en-CA" sz="1500" dirty="0" err="1">
                <a:effectLst/>
                <a:latin typeface="Essential Sans" pitchFamily="2" charset="77"/>
              </a:rPr>
              <a:t>autres</a:t>
            </a:r>
            <a:r>
              <a:rPr lang="en-CA" sz="1500" dirty="0">
                <a:effectLst/>
                <a:latin typeface="Essential Sans" pitchFamily="2" charset="77"/>
              </a:rPr>
              <a:t> </a:t>
            </a:r>
            <a:r>
              <a:rPr lang="en-CA" sz="1500" dirty="0" err="1">
                <a:effectLst/>
                <a:latin typeface="Essential Sans" pitchFamily="2" charset="77"/>
              </a:rPr>
              <a:t>en</a:t>
            </a:r>
            <a:r>
              <a:rPr lang="en-CA" sz="1500" dirty="0">
                <a:effectLst/>
                <a:latin typeface="Essential Sans" pitchFamily="2" charset="77"/>
              </a:rPr>
              <a:t> le </a:t>
            </a:r>
            <a:r>
              <a:rPr lang="en-CA" sz="1500" dirty="0" err="1">
                <a:effectLst/>
                <a:latin typeface="Essential Sans" pitchFamily="2" charset="77"/>
              </a:rPr>
              <a:t>questionnant</a:t>
            </a:r>
            <a:r>
              <a:rPr lang="en-CA" sz="1500" dirty="0">
                <a:effectLst/>
                <a:latin typeface="Essential Sans" pitchFamily="2" charset="77"/>
              </a:rPr>
              <a:t> sur les raisons </a:t>
            </a:r>
            <a:br>
              <a:rPr lang="en-CA" sz="1500" dirty="0">
                <a:effectLst/>
                <a:latin typeface="Essential Sans" pitchFamily="2" charset="77"/>
              </a:rPr>
            </a:br>
            <a:r>
              <a:rPr lang="en-CA" sz="1500" dirty="0">
                <a:effectLst/>
                <a:latin typeface="Essential Sans" pitchFamily="2" charset="77"/>
              </a:rPr>
              <a:t>pour </a:t>
            </a:r>
            <a:r>
              <a:rPr lang="en-CA" sz="1500" dirty="0" err="1">
                <a:effectLst/>
                <a:latin typeface="Essential Sans" pitchFamily="2" charset="77"/>
              </a:rPr>
              <a:t>lesquelles</a:t>
            </a:r>
            <a:r>
              <a:rPr lang="en-CA" sz="1500" dirty="0">
                <a:effectLst/>
                <a:latin typeface="Essential Sans" pitchFamily="2" charset="77"/>
              </a:rPr>
              <a:t> il </a:t>
            </a:r>
            <a:r>
              <a:rPr lang="en-CA" sz="1500" dirty="0" err="1">
                <a:effectLst/>
                <a:latin typeface="Essential Sans" pitchFamily="2" charset="77"/>
              </a:rPr>
              <a:t>ou</a:t>
            </a:r>
            <a:r>
              <a:rPr lang="en-CA" sz="1500" dirty="0">
                <a:effectLst/>
                <a:latin typeface="Essential Sans" pitchFamily="2" charset="77"/>
              </a:rPr>
              <a:t> </a:t>
            </a:r>
            <a:r>
              <a:rPr lang="en-CA" sz="1500" dirty="0" err="1">
                <a:effectLst/>
                <a:latin typeface="Essential Sans" pitchFamily="2" charset="77"/>
              </a:rPr>
              <a:t>elle</a:t>
            </a:r>
            <a:r>
              <a:rPr lang="en-CA" sz="1500" dirty="0">
                <a:effectLst/>
                <a:latin typeface="Essential Sans" pitchFamily="2" charset="77"/>
              </a:rPr>
              <a:t> ne </a:t>
            </a:r>
            <a:r>
              <a:rPr lang="en-CA" sz="1500" dirty="0" err="1">
                <a:effectLst/>
                <a:latin typeface="Essential Sans" pitchFamily="2" charset="77"/>
              </a:rPr>
              <a:t>croit</a:t>
            </a:r>
            <a:r>
              <a:rPr lang="en-CA" sz="1500" dirty="0">
                <a:effectLst/>
                <a:latin typeface="Essential Sans" pitchFamily="2" charset="77"/>
              </a:rPr>
              <a:t> pas </a:t>
            </a:r>
            <a:r>
              <a:rPr lang="en-CA" sz="1500" dirty="0" err="1">
                <a:effectLst/>
                <a:latin typeface="Essential Sans" pitchFamily="2" charset="77"/>
              </a:rPr>
              <a:t>pouvoir</a:t>
            </a:r>
            <a:r>
              <a:rPr lang="en-CA" sz="1500" dirty="0">
                <a:effectLst/>
                <a:latin typeface="Essential Sans" pitchFamily="2" charset="77"/>
              </a:rPr>
              <a:t> y arriver. Il sera </a:t>
            </a:r>
            <a:br>
              <a:rPr lang="en-CA" sz="1500" dirty="0">
                <a:effectLst/>
                <a:latin typeface="Essential Sans" pitchFamily="2" charset="77"/>
              </a:rPr>
            </a:br>
            <a:r>
              <a:rPr lang="en-CA" sz="1500" dirty="0" err="1">
                <a:effectLst/>
                <a:latin typeface="Essential Sans" pitchFamily="2" charset="77"/>
              </a:rPr>
              <a:t>alors</a:t>
            </a:r>
            <a:r>
              <a:rPr lang="en-CA" sz="1500" dirty="0">
                <a:effectLst/>
                <a:latin typeface="Essential Sans" pitchFamily="2" charset="77"/>
              </a:rPr>
              <a:t> possible de </a:t>
            </a:r>
            <a:r>
              <a:rPr lang="en-CA" sz="1500" dirty="0" err="1">
                <a:effectLst/>
                <a:latin typeface="Essential Sans" pitchFamily="2" charset="77"/>
              </a:rPr>
              <a:t>corriger</a:t>
            </a:r>
            <a:r>
              <a:rPr lang="en-CA" sz="1500" dirty="0">
                <a:effectLst/>
                <a:latin typeface="Essential Sans" pitchFamily="2" charset="77"/>
              </a:rPr>
              <a:t> les pensées </a:t>
            </a:r>
            <a:r>
              <a:rPr lang="en-CA" sz="1500" dirty="0" err="1">
                <a:effectLst/>
                <a:latin typeface="Essential Sans" pitchFamily="2" charset="77"/>
              </a:rPr>
              <a:t>erronées</a:t>
            </a:r>
            <a:r>
              <a:rPr lang="en-CA" sz="1500" dirty="0">
                <a:effectLst/>
                <a:latin typeface="Essential Sans" pitchFamily="2" charset="77"/>
              </a:rPr>
              <a:t> et de </a:t>
            </a:r>
            <a:r>
              <a:rPr lang="en-CA" sz="1500" dirty="0" err="1">
                <a:effectLst/>
                <a:latin typeface="Essential Sans" pitchFamily="2" charset="77"/>
              </a:rPr>
              <a:t>l’aider</a:t>
            </a:r>
            <a:r>
              <a:rPr lang="en-CA" sz="1500" dirty="0">
                <a:effectLst/>
                <a:latin typeface="Essential Sans" pitchFamily="2" charset="77"/>
              </a:rPr>
              <a:t> </a:t>
            </a:r>
            <a:br>
              <a:rPr lang="en-CA" sz="1500" dirty="0">
                <a:effectLst/>
                <a:latin typeface="Essential Sans" pitchFamily="2" charset="77"/>
              </a:rPr>
            </a:br>
            <a:r>
              <a:rPr lang="en-CA" sz="1500" dirty="0" err="1">
                <a:effectLst/>
                <a:latin typeface="Essential Sans" pitchFamily="2" charset="77"/>
              </a:rPr>
              <a:t>à</a:t>
            </a:r>
            <a:r>
              <a:rPr lang="en-CA" sz="1500" dirty="0">
                <a:effectLst/>
                <a:latin typeface="Essential Sans" pitchFamily="2" charset="77"/>
              </a:rPr>
              <a:t> </a:t>
            </a:r>
            <a:r>
              <a:rPr lang="en-CA" sz="1500" dirty="0" err="1">
                <a:effectLst/>
                <a:latin typeface="Essential Sans" pitchFamily="2" charset="77"/>
              </a:rPr>
              <a:t>élaborer</a:t>
            </a:r>
            <a:r>
              <a:rPr lang="en-CA" sz="1500" dirty="0">
                <a:effectLst/>
                <a:latin typeface="Essential Sans" pitchFamily="2" charset="77"/>
              </a:rPr>
              <a:t> un plan </a:t>
            </a:r>
            <a:r>
              <a:rPr lang="en-CA" sz="1500" dirty="0" err="1">
                <a:effectLst/>
                <a:latin typeface="Essential Sans" pitchFamily="2" charset="77"/>
              </a:rPr>
              <a:t>d’action</a:t>
            </a:r>
            <a:r>
              <a:rPr lang="en-CA" sz="1500" dirty="0">
                <a:effectLst/>
                <a:latin typeface="Essential Sans" pitchFamily="2" charset="77"/>
              </a:rPr>
              <a:t> et des </a:t>
            </a:r>
            <a:r>
              <a:rPr lang="en-CA" sz="1500" dirty="0" err="1">
                <a:effectLst/>
                <a:latin typeface="Essential Sans" pitchFamily="2" charset="77"/>
              </a:rPr>
              <a:t>stratégies</a:t>
            </a:r>
            <a:r>
              <a:rPr lang="en-CA" sz="1500" dirty="0">
                <a:effectLst/>
                <a:latin typeface="Essential Sans" pitchFamily="2" charset="77"/>
              </a:rPr>
              <a:t> pour </a:t>
            </a:r>
            <a:r>
              <a:rPr lang="en-CA" sz="1500" dirty="0" err="1">
                <a:effectLst/>
                <a:latin typeface="Essential Sans" pitchFamily="2" charset="77"/>
              </a:rPr>
              <a:t>surmonter</a:t>
            </a:r>
            <a:r>
              <a:rPr lang="en-CA" sz="1500" dirty="0">
                <a:effectLst/>
                <a:latin typeface="Essential Sans" pitchFamily="2" charset="77"/>
              </a:rPr>
              <a:t> </a:t>
            </a:r>
            <a:br>
              <a:rPr lang="en-CA" sz="1500" dirty="0">
                <a:effectLst/>
                <a:latin typeface="Essential Sans" pitchFamily="2" charset="77"/>
              </a:rPr>
            </a:br>
            <a:r>
              <a:rPr lang="en-CA" sz="1500" dirty="0">
                <a:effectLst/>
                <a:latin typeface="Essential Sans" pitchFamily="2" charset="77"/>
              </a:rPr>
              <a:t>les obstacles.</a:t>
            </a:r>
          </a:p>
        </p:txBody>
      </p:sp>
      <p:sp>
        <p:nvSpPr>
          <p:cNvPr id="16" name="TextBox 15">
            <a:extLst>
              <a:ext uri="{FF2B5EF4-FFF2-40B4-BE49-F238E27FC236}">
                <a16:creationId xmlns:a16="http://schemas.microsoft.com/office/drawing/2014/main" id="{2796DB65-2931-51B5-04A0-53A290056F63}"/>
              </a:ext>
            </a:extLst>
          </p:cNvPr>
          <p:cNvSpPr txBox="1"/>
          <p:nvPr/>
        </p:nvSpPr>
        <p:spPr>
          <a:xfrm>
            <a:off x="5877334" y="5072607"/>
            <a:ext cx="5690886" cy="1015663"/>
          </a:xfrm>
          <a:prstGeom prst="rect">
            <a:avLst/>
          </a:prstGeom>
          <a:noFill/>
        </p:spPr>
        <p:txBody>
          <a:bodyPr wrap="square" rtlCol="0">
            <a:spAutoFit/>
          </a:bodyPr>
          <a:lstStyle/>
          <a:p>
            <a:r>
              <a:rPr lang="en-CA" sz="1500" dirty="0">
                <a:effectLst/>
                <a:latin typeface="Essential Sans Medium" pitchFamily="2" charset="77"/>
              </a:rPr>
              <a:t>Si le </a:t>
            </a:r>
            <a:r>
              <a:rPr lang="en-CA" sz="1500" dirty="0" err="1">
                <a:effectLst/>
                <a:latin typeface="Essential Sans Medium" pitchFamily="2" charset="77"/>
              </a:rPr>
              <a:t>jeune</a:t>
            </a:r>
            <a:r>
              <a:rPr lang="en-CA" sz="1500" dirty="0">
                <a:effectLst/>
                <a:latin typeface="Essential Sans Medium" pitchFamily="2" charset="77"/>
              </a:rPr>
              <a:t> </a:t>
            </a:r>
            <a:r>
              <a:rPr lang="en-CA" sz="1500" dirty="0" err="1">
                <a:effectLst/>
                <a:latin typeface="Essential Sans Medium" pitchFamily="2" charset="77"/>
              </a:rPr>
              <a:t>vous</a:t>
            </a:r>
            <a:r>
              <a:rPr lang="en-CA" sz="1500" dirty="0">
                <a:effectLst/>
                <a:latin typeface="Essential Sans Medium" pitchFamily="2" charset="77"/>
              </a:rPr>
              <a:t> parle de </a:t>
            </a:r>
            <a:r>
              <a:rPr lang="en-CA" sz="1500" dirty="0" err="1">
                <a:effectLst/>
                <a:latin typeface="Essential Sans Medium" pitchFamily="2" charset="77"/>
              </a:rPr>
              <a:t>sa</a:t>
            </a:r>
            <a:r>
              <a:rPr lang="en-CA" sz="1500" dirty="0">
                <a:effectLst/>
                <a:latin typeface="Essential Sans Medium" pitchFamily="2" charset="77"/>
              </a:rPr>
              <a:t> relation avec son </a:t>
            </a:r>
            <a:r>
              <a:rPr lang="en-CA" sz="1500" dirty="0" err="1">
                <a:effectLst/>
                <a:latin typeface="Essential Sans Medium" pitchFamily="2" charset="77"/>
              </a:rPr>
              <a:t>enseignante</a:t>
            </a:r>
            <a:r>
              <a:rPr lang="en-CA" sz="1500" dirty="0">
                <a:effectLst/>
                <a:latin typeface="Essential Sans Medium" pitchFamily="2" charset="77"/>
              </a:rPr>
              <a:t>, </a:t>
            </a:r>
            <a:r>
              <a:rPr lang="en-CA" sz="1500" dirty="0" err="1">
                <a:effectLst/>
                <a:latin typeface="Essential Sans Medium" pitchFamily="2" charset="77"/>
              </a:rPr>
              <a:t>lui</a:t>
            </a:r>
            <a:r>
              <a:rPr lang="en-CA" sz="1500" dirty="0">
                <a:effectLst/>
                <a:latin typeface="Essential Sans Medium" pitchFamily="2" charset="77"/>
              </a:rPr>
              <a:t> demander </a:t>
            </a:r>
            <a:r>
              <a:rPr lang="en-CA" sz="1500" dirty="0" err="1">
                <a:effectLst/>
                <a:latin typeface="Essential Sans Medium" pitchFamily="2" charset="77"/>
              </a:rPr>
              <a:t>ce</a:t>
            </a:r>
            <a:r>
              <a:rPr lang="en-CA" sz="1500" dirty="0">
                <a:effectLst/>
                <a:latin typeface="Essential Sans Medium" pitchFamily="2" charset="77"/>
              </a:rPr>
              <a:t> qui </a:t>
            </a:r>
            <a:r>
              <a:rPr lang="en-CA" sz="1500" dirty="0" err="1">
                <a:effectLst/>
                <a:latin typeface="Essential Sans Medium" pitchFamily="2" charset="77"/>
              </a:rPr>
              <a:t>lui</a:t>
            </a:r>
            <a:r>
              <a:rPr lang="en-CA" sz="1500" dirty="0">
                <a:effectLst/>
                <a:latin typeface="Essential Sans Medium" pitchFamily="2" charset="77"/>
              </a:rPr>
              <a:t> fait </a:t>
            </a:r>
            <a:r>
              <a:rPr lang="en-CA" sz="1500" dirty="0" err="1">
                <a:effectLst/>
                <a:latin typeface="Essential Sans Medium" pitchFamily="2" charset="77"/>
              </a:rPr>
              <a:t>penser</a:t>
            </a:r>
            <a:r>
              <a:rPr lang="en-CA" sz="1500" dirty="0">
                <a:effectLst/>
                <a:latin typeface="Essential Sans Medium" pitchFamily="2" charset="77"/>
              </a:rPr>
              <a:t> </a:t>
            </a:r>
            <a:r>
              <a:rPr lang="en-CA" sz="1500" dirty="0" err="1">
                <a:effectLst/>
                <a:latin typeface="Essential Sans Medium" pitchFamily="2" charset="77"/>
              </a:rPr>
              <a:t>ainsi</a:t>
            </a:r>
            <a:r>
              <a:rPr lang="en-CA" sz="1500" dirty="0">
                <a:effectLst/>
                <a:latin typeface="Essential Sans Medium" pitchFamily="2" charset="77"/>
              </a:rPr>
              <a:t>, les raisons qui </a:t>
            </a:r>
            <a:r>
              <a:rPr lang="en-CA" sz="1500" dirty="0" err="1">
                <a:effectLst/>
                <a:latin typeface="Essential Sans Medium" pitchFamily="2" charset="77"/>
              </a:rPr>
              <a:t>lui</a:t>
            </a:r>
            <a:r>
              <a:rPr lang="en-CA" sz="1500" dirty="0">
                <a:effectLst/>
                <a:latin typeface="Essential Sans Medium" pitchFamily="2" charset="77"/>
              </a:rPr>
              <a:t> font dire </a:t>
            </a:r>
            <a:br>
              <a:rPr lang="en-CA" sz="1500" dirty="0">
                <a:effectLst/>
                <a:latin typeface="Essential Sans Medium" pitchFamily="2" charset="77"/>
              </a:rPr>
            </a:br>
            <a:r>
              <a:rPr lang="en-CA" sz="1500" dirty="0" err="1">
                <a:effectLst/>
                <a:latin typeface="Essential Sans Medium" pitchFamily="2" charset="77"/>
              </a:rPr>
              <a:t>ces</a:t>
            </a:r>
            <a:r>
              <a:rPr lang="en-CA" sz="1500" dirty="0">
                <a:effectLst/>
                <a:latin typeface="Essential Sans Medium" pitchFamily="2" charset="77"/>
              </a:rPr>
              <a:t> choses. </a:t>
            </a:r>
            <a:r>
              <a:rPr lang="en-CA" sz="1500" dirty="0" err="1">
                <a:effectLst/>
                <a:latin typeface="Essential Sans Medium" pitchFamily="2" charset="77"/>
              </a:rPr>
              <a:t>Vous</a:t>
            </a:r>
            <a:r>
              <a:rPr lang="en-CA" sz="1500" dirty="0">
                <a:effectLst/>
                <a:latin typeface="Essential Sans Medium" pitchFamily="2" charset="77"/>
              </a:rPr>
              <a:t> </a:t>
            </a:r>
            <a:r>
              <a:rPr lang="en-CA" sz="1500" dirty="0" err="1">
                <a:effectLst/>
                <a:latin typeface="Essential Sans Medium" pitchFamily="2" charset="77"/>
              </a:rPr>
              <a:t>pourrez</a:t>
            </a:r>
            <a:r>
              <a:rPr lang="en-CA" sz="1500" dirty="0">
                <a:effectLst/>
                <a:latin typeface="Essential Sans Medium" pitchFamily="2" charset="77"/>
              </a:rPr>
              <a:t> </a:t>
            </a:r>
            <a:r>
              <a:rPr lang="en-CA" sz="1500" dirty="0" err="1">
                <a:effectLst/>
                <a:latin typeface="Essential Sans Medium" pitchFamily="2" charset="77"/>
              </a:rPr>
              <a:t>alors</a:t>
            </a:r>
            <a:r>
              <a:rPr lang="en-CA" sz="1500" dirty="0">
                <a:effectLst/>
                <a:latin typeface="Essential Sans Medium" pitchFamily="2" charset="77"/>
              </a:rPr>
              <a:t> le </a:t>
            </a:r>
            <a:r>
              <a:rPr lang="en-CA" sz="1500" dirty="0" err="1">
                <a:effectLst/>
                <a:latin typeface="Essential Sans Medium" pitchFamily="2" charset="77"/>
              </a:rPr>
              <a:t>rassurer</a:t>
            </a:r>
            <a:r>
              <a:rPr lang="en-CA" sz="1500" dirty="0">
                <a:effectLst/>
                <a:latin typeface="Essential Sans Medium" pitchFamily="2" charset="77"/>
              </a:rPr>
              <a:t> </a:t>
            </a:r>
            <a:r>
              <a:rPr lang="en-CA" sz="1500" dirty="0" err="1">
                <a:effectLst/>
                <a:latin typeface="Essential Sans Medium" pitchFamily="2" charset="77"/>
              </a:rPr>
              <a:t>en</a:t>
            </a:r>
            <a:r>
              <a:rPr lang="en-CA" sz="1500" dirty="0">
                <a:effectLst/>
                <a:latin typeface="Essential Sans Medium" pitchFamily="2" charset="77"/>
              </a:rPr>
              <a:t> </a:t>
            </a:r>
            <a:r>
              <a:rPr lang="en-CA" sz="1500" dirty="0" err="1">
                <a:effectLst/>
                <a:latin typeface="Essential Sans Medium" pitchFamily="2" charset="77"/>
              </a:rPr>
              <a:t>l’aidant</a:t>
            </a:r>
            <a:r>
              <a:rPr lang="en-CA" sz="1500" dirty="0">
                <a:effectLst/>
                <a:latin typeface="Essential Sans Medium" pitchFamily="2" charset="77"/>
              </a:rPr>
              <a:t> </a:t>
            </a:r>
            <a:r>
              <a:rPr lang="en-CA" sz="1500" dirty="0" err="1">
                <a:effectLst/>
                <a:latin typeface="Essential Sans Medium" pitchFamily="2" charset="77"/>
              </a:rPr>
              <a:t>à</a:t>
            </a:r>
            <a:r>
              <a:rPr lang="en-CA" sz="1500" dirty="0">
                <a:effectLst/>
                <a:latin typeface="Essential Sans Medium" pitchFamily="2" charset="77"/>
              </a:rPr>
              <a:t> </a:t>
            </a:r>
            <a:r>
              <a:rPr lang="en-CA" sz="1500" dirty="0" err="1">
                <a:effectLst/>
                <a:latin typeface="Essential Sans Medium" pitchFamily="2" charset="77"/>
              </a:rPr>
              <a:t>corriger</a:t>
            </a:r>
            <a:r>
              <a:rPr lang="en-CA" sz="1500" dirty="0">
                <a:effectLst/>
                <a:latin typeface="Essential Sans Medium" pitchFamily="2" charset="77"/>
              </a:rPr>
              <a:t> les perceptions </a:t>
            </a:r>
            <a:r>
              <a:rPr lang="en-CA" sz="1500" dirty="0" err="1">
                <a:effectLst/>
                <a:latin typeface="Essential Sans Medium" pitchFamily="2" charset="77"/>
              </a:rPr>
              <a:t>erronées</a:t>
            </a:r>
            <a:r>
              <a:rPr lang="en-CA" sz="1500" dirty="0">
                <a:effectLst/>
                <a:latin typeface="Essential Sans Medium" pitchFamily="2" charset="77"/>
              </a:rPr>
              <a:t> et </a:t>
            </a:r>
            <a:r>
              <a:rPr lang="en-CA" sz="1500" dirty="0" err="1">
                <a:effectLst/>
                <a:latin typeface="Essential Sans Medium" pitchFamily="2" charset="77"/>
              </a:rPr>
              <a:t>à</a:t>
            </a:r>
            <a:r>
              <a:rPr lang="en-CA" sz="1500" dirty="0">
                <a:effectLst/>
                <a:latin typeface="Essential Sans Medium" pitchFamily="2" charset="77"/>
              </a:rPr>
              <a:t> se faire </a:t>
            </a:r>
            <a:r>
              <a:rPr lang="en-CA" sz="1500" dirty="0" err="1">
                <a:effectLst/>
                <a:latin typeface="Essential Sans Medium" pitchFamily="2" charset="77"/>
              </a:rPr>
              <a:t>davantage</a:t>
            </a:r>
            <a:r>
              <a:rPr lang="en-CA" sz="1500" dirty="0">
                <a:effectLst/>
                <a:latin typeface="Essential Sans Medium" pitchFamily="2" charset="77"/>
              </a:rPr>
              <a:t> </a:t>
            </a:r>
            <a:r>
              <a:rPr lang="en-CA" sz="1500" dirty="0" err="1">
                <a:effectLst/>
                <a:latin typeface="Essential Sans Medium" pitchFamily="2" charset="77"/>
              </a:rPr>
              <a:t>confiance</a:t>
            </a:r>
            <a:r>
              <a:rPr lang="en-CA" sz="1500" dirty="0">
                <a:effectLst/>
                <a:latin typeface="Essential Sans Medium" pitchFamily="2" charset="77"/>
              </a:rPr>
              <a:t>.</a:t>
            </a:r>
          </a:p>
        </p:txBody>
      </p:sp>
    </p:spTree>
    <p:extLst>
      <p:ext uri="{BB962C8B-B14F-4D97-AF65-F5344CB8AC3E}">
        <p14:creationId xmlns:p14="http://schemas.microsoft.com/office/powerpoint/2010/main" val="2236744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9BEC84-BCDD-141C-9B53-A8EAC84A2C48}"/>
              </a:ext>
            </a:extLst>
          </p:cNvPr>
          <p:cNvSpPr/>
          <p:nvPr/>
        </p:nvSpPr>
        <p:spPr>
          <a:xfrm>
            <a:off x="0" y="1444752"/>
            <a:ext cx="12192000" cy="5413248"/>
          </a:xfrm>
          <a:prstGeom prst="rect">
            <a:avLst/>
          </a:prstGeom>
          <a:solidFill>
            <a:srgbClr val="FECC2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C6099951-226A-28BA-F622-C302A9ADDF04}"/>
              </a:ext>
            </a:extLst>
          </p:cNvPr>
          <p:cNvGrpSpPr/>
          <p:nvPr/>
        </p:nvGrpSpPr>
        <p:grpSpPr>
          <a:xfrm>
            <a:off x="384048" y="530352"/>
            <a:ext cx="2999232" cy="2999232"/>
            <a:chOff x="384048" y="530352"/>
            <a:chExt cx="2999232" cy="2999232"/>
          </a:xfrm>
        </p:grpSpPr>
        <p:sp>
          <p:nvSpPr>
            <p:cNvPr id="7" name="Oval 6">
              <a:extLst>
                <a:ext uri="{FF2B5EF4-FFF2-40B4-BE49-F238E27FC236}">
                  <a16:creationId xmlns:a16="http://schemas.microsoft.com/office/drawing/2014/main" id="{6B188019-B460-D5E7-F9FF-E89DAC83B8F5}"/>
                </a:ext>
              </a:extLst>
            </p:cNvPr>
            <p:cNvSpPr/>
            <p:nvPr/>
          </p:nvSpPr>
          <p:spPr>
            <a:xfrm>
              <a:off x="384048" y="530352"/>
              <a:ext cx="2999232" cy="2999232"/>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101B293-D3AE-78FE-1B59-B174B2559A91}"/>
                </a:ext>
              </a:extLst>
            </p:cNvPr>
            <p:cNvSpPr txBox="1"/>
            <p:nvPr/>
          </p:nvSpPr>
          <p:spPr>
            <a:xfrm>
              <a:off x="888545" y="1401660"/>
              <a:ext cx="2163000" cy="1015663"/>
            </a:xfrm>
            <a:prstGeom prst="rect">
              <a:avLst/>
            </a:prstGeom>
            <a:noFill/>
          </p:spPr>
          <p:txBody>
            <a:bodyPr wrap="square" rtlCol="0">
              <a:spAutoFit/>
            </a:bodyPr>
            <a:lstStyle/>
            <a:p>
              <a:r>
                <a:rPr lang="fr-CA" sz="3000" b="1" kern="100" dirty="0">
                  <a:effectLst/>
                  <a:latin typeface="Essential Sans" pitchFamily="2" charset="77"/>
                  <a:ea typeface="Aptos" panose="020B0004020202020204" pitchFamily="34" charset="0"/>
                  <a:cs typeface="Arial" panose="020B0604020202020204" pitchFamily="34" charset="0"/>
                </a:rPr>
                <a:t>Messages </a:t>
              </a:r>
              <a:br>
                <a:rPr lang="fr-CA" sz="3000" b="1" kern="100" dirty="0">
                  <a:effectLst/>
                  <a:latin typeface="Essential Sans" pitchFamily="2" charset="77"/>
                  <a:ea typeface="Aptos" panose="020B0004020202020204" pitchFamily="34" charset="0"/>
                  <a:cs typeface="Arial" panose="020B0604020202020204" pitchFamily="34" charset="0"/>
                </a:rPr>
              </a:br>
              <a:r>
                <a:rPr lang="fr-CA" sz="3000" b="1" kern="100" dirty="0">
                  <a:effectLst/>
                  <a:latin typeface="Essential Sans" pitchFamily="2" charset="77"/>
                  <a:ea typeface="Aptos" panose="020B0004020202020204" pitchFamily="34" charset="0"/>
                  <a:cs typeface="Arial" panose="020B0604020202020204" pitchFamily="34" charset="0"/>
                </a:rPr>
                <a:t>clés</a:t>
              </a:r>
              <a:endParaRPr lang="en-US" sz="3000" dirty="0"/>
            </a:p>
          </p:txBody>
        </p:sp>
        <p:pic>
          <p:nvPicPr>
            <p:cNvPr id="10" name="Picture 9">
              <a:extLst>
                <a:ext uri="{FF2B5EF4-FFF2-40B4-BE49-F238E27FC236}">
                  <a16:creationId xmlns:a16="http://schemas.microsoft.com/office/drawing/2014/main" id="{79ED128E-7D29-EB62-514E-BC17B97BC6FB}"/>
                </a:ext>
              </a:extLst>
            </p:cNvPr>
            <p:cNvPicPr>
              <a:picLocks noChangeAspect="1"/>
            </p:cNvPicPr>
            <p:nvPr/>
          </p:nvPicPr>
          <p:blipFill>
            <a:blip r:embed="rId2"/>
            <a:stretch>
              <a:fillRect/>
            </a:stretch>
          </p:blipFill>
          <p:spPr>
            <a:xfrm>
              <a:off x="524256" y="1048004"/>
              <a:ext cx="476426" cy="451612"/>
            </a:xfrm>
            <a:prstGeom prst="rect">
              <a:avLst/>
            </a:prstGeom>
          </p:spPr>
        </p:pic>
      </p:grpSp>
      <p:sp>
        <p:nvSpPr>
          <p:cNvPr id="9" name="Content Placeholder 2">
            <a:extLst>
              <a:ext uri="{FF2B5EF4-FFF2-40B4-BE49-F238E27FC236}">
                <a16:creationId xmlns:a16="http://schemas.microsoft.com/office/drawing/2014/main" id="{FAB690EF-38ED-CC35-4A2E-D47ADEFFDF13}"/>
              </a:ext>
            </a:extLst>
          </p:cNvPr>
          <p:cNvSpPr>
            <a:spLocks noGrp="1"/>
          </p:cNvSpPr>
          <p:nvPr>
            <p:ph idx="1"/>
          </p:nvPr>
        </p:nvSpPr>
        <p:spPr>
          <a:xfrm>
            <a:off x="3913632" y="2045081"/>
            <a:ext cx="7400544" cy="4351338"/>
          </a:xfrm>
        </p:spPr>
        <p:txBody>
          <a:bodyPr>
            <a:normAutofit/>
          </a:bodyPr>
          <a:lstStyle/>
          <a:p>
            <a:pPr marL="0" marR="0" indent="0">
              <a:lnSpc>
                <a:spcPct val="107000"/>
              </a:lnSpc>
              <a:spcBef>
                <a:spcPts val="0"/>
              </a:spcBef>
              <a:spcAft>
                <a:spcPts val="800"/>
              </a:spcAft>
              <a:buNone/>
            </a:pPr>
            <a:r>
              <a:rPr lang="fr-CA" sz="2000" b="1" kern="100" dirty="0">
                <a:effectLst/>
                <a:latin typeface="Essential Sans" pitchFamily="2" charset="77"/>
                <a:ea typeface="Aptos" panose="020B0004020202020204" pitchFamily="34" charset="0"/>
                <a:cs typeface="Arial" panose="020B0604020202020204" pitchFamily="34" charset="0"/>
              </a:rPr>
              <a:t>Conception évolutive de l'intelligence</a:t>
            </a:r>
            <a:r>
              <a:rPr lang="fr-CA" sz="2000" kern="100" dirty="0">
                <a:effectLst/>
                <a:latin typeface="Essential Sans" pitchFamily="2" charset="77"/>
                <a:ea typeface="Aptos" panose="020B0004020202020204" pitchFamily="34" charset="0"/>
                <a:cs typeface="Arial" panose="020B0604020202020204" pitchFamily="34" charset="0"/>
              </a:rPr>
              <a:t> : Adopter une conception évolutive de l'intelligence présente de nombreux avantages pour le mentor et le mentoré.</a:t>
            </a:r>
            <a:br>
              <a:rPr lang="en-CA" sz="2000" kern="100" dirty="0">
                <a:latin typeface="Essential Sans" pitchFamily="2" charset="77"/>
                <a:ea typeface="Aptos" panose="020B0004020202020204" pitchFamily="34" charset="0"/>
                <a:cs typeface="Arial" panose="020B0604020202020204" pitchFamily="34" charset="0"/>
              </a:rPr>
            </a:br>
            <a:br>
              <a:rPr lang="en-CA" sz="800" kern="100" dirty="0">
                <a:latin typeface="Essential Sans" pitchFamily="2" charset="77"/>
                <a:ea typeface="Aptos" panose="020B0004020202020204" pitchFamily="34" charset="0"/>
                <a:cs typeface="Arial" panose="020B0604020202020204" pitchFamily="34" charset="0"/>
              </a:rPr>
            </a:br>
            <a:r>
              <a:rPr lang="fr-CA" sz="2000" b="1" kern="100" dirty="0">
                <a:effectLst/>
                <a:latin typeface="Essential Sans" pitchFamily="2" charset="77"/>
                <a:ea typeface="Aptos" panose="020B0004020202020204" pitchFamily="34" charset="0"/>
                <a:cs typeface="Arial" panose="020B0604020202020204" pitchFamily="34" charset="0"/>
              </a:rPr>
              <a:t>Persévérance et motivation accrues</a:t>
            </a:r>
            <a:r>
              <a:rPr lang="fr-CA" sz="2000" kern="100" dirty="0">
                <a:effectLst/>
                <a:latin typeface="Essential Sans" pitchFamily="2" charset="77"/>
                <a:ea typeface="Aptos" panose="020B0004020202020204" pitchFamily="34" charset="0"/>
                <a:cs typeface="Arial" panose="020B0604020202020204" pitchFamily="34" charset="0"/>
              </a:rPr>
              <a:t> : Une conception évolutive de l'intelligence favorise une plus grande persévérance du mentoré et renforce la motivation aussi bien du mentor que du jeune mentoré.</a:t>
            </a:r>
            <a:br>
              <a:rPr lang="en-CA" sz="2000" kern="100" dirty="0">
                <a:latin typeface="Essential Sans" pitchFamily="2" charset="77"/>
                <a:ea typeface="Aptos" panose="020B0004020202020204" pitchFamily="34" charset="0"/>
                <a:cs typeface="Arial" panose="020B0604020202020204" pitchFamily="34" charset="0"/>
              </a:rPr>
            </a:br>
            <a:br>
              <a:rPr lang="en-CA" sz="800" kern="100" dirty="0">
                <a:latin typeface="Essential Sans" pitchFamily="2" charset="77"/>
                <a:ea typeface="Aptos" panose="020B0004020202020204" pitchFamily="34" charset="0"/>
                <a:cs typeface="Arial" panose="020B0604020202020204" pitchFamily="34" charset="0"/>
              </a:rPr>
            </a:br>
            <a:r>
              <a:rPr lang="fr-CA" sz="2000" b="1" kern="100" dirty="0">
                <a:effectLst/>
                <a:latin typeface="Essential Sans" pitchFamily="2" charset="77"/>
                <a:ea typeface="Aptos" panose="020B0004020202020204" pitchFamily="34" charset="0"/>
                <a:cs typeface="Arial" panose="020B0604020202020204" pitchFamily="34" charset="0"/>
              </a:rPr>
              <a:t>Rôle du mentor</a:t>
            </a:r>
            <a:r>
              <a:rPr lang="fr-CA" sz="2000" kern="100" dirty="0">
                <a:effectLst/>
                <a:latin typeface="Essential Sans" pitchFamily="2" charset="77"/>
                <a:ea typeface="Aptos" panose="020B0004020202020204" pitchFamily="34" charset="0"/>
                <a:cs typeface="Arial" panose="020B0604020202020204" pitchFamily="34" charset="0"/>
              </a:rPr>
              <a:t> : Le mentor a pour rôle de favoriser le développement d’une conception évolutive de l'intelligence chez le mentoré en lui montrant qu’il est possible d’évoluer avec effort, stratégies et détermination.</a:t>
            </a:r>
            <a:endParaRPr lang="en-CA" sz="2000" kern="100" dirty="0">
              <a:effectLst/>
              <a:latin typeface="Essential Sans"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79576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wipe(up)">
                                      <p:cBhvr>
                                        <p:cTn id="13"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033629D-96B9-E034-3417-82A55E6CE0D8}"/>
              </a:ext>
            </a:extLst>
          </p:cNvPr>
          <p:cNvGrpSpPr/>
          <p:nvPr/>
        </p:nvGrpSpPr>
        <p:grpSpPr>
          <a:xfrm>
            <a:off x="-2442949" y="-1682041"/>
            <a:ext cx="7765577" cy="7765577"/>
            <a:chOff x="2729553" y="-1678676"/>
            <a:chExt cx="7765577" cy="7765577"/>
          </a:xfrm>
        </p:grpSpPr>
        <p:sp>
          <p:nvSpPr>
            <p:cNvPr id="6" name="Oval 5">
              <a:extLst>
                <a:ext uri="{FF2B5EF4-FFF2-40B4-BE49-F238E27FC236}">
                  <a16:creationId xmlns:a16="http://schemas.microsoft.com/office/drawing/2014/main" id="{8F830F1A-3B2E-3C75-F3D2-95BBF6F6D079}"/>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18E56ED4-8742-FE31-308B-E7A1E753F416}"/>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838199" y="1920628"/>
            <a:ext cx="10003971" cy="4575176"/>
          </a:xfrm>
        </p:spPr>
        <p:txBody>
          <a:bodyPr>
            <a:normAutofit/>
          </a:bodyPr>
          <a:lstStyle/>
          <a:p>
            <a:pPr marL="0" marR="0" indent="0">
              <a:lnSpc>
                <a:spcPct val="120000"/>
              </a:lnSpc>
              <a:spcBef>
                <a:spcPts val="800"/>
              </a:spcBef>
              <a:spcAft>
                <a:spcPts val="800"/>
              </a:spcAft>
              <a:buNone/>
            </a:pPr>
            <a:r>
              <a:rPr lang="fr-CA" sz="24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400" b="1" kern="100" dirty="0">
              <a:effectLst/>
              <a:latin typeface="Essential Sans" pitchFamily="2" charset="77"/>
              <a:ea typeface="Times New Roman" panose="02020603050405020304" pitchFamily="18" charset="0"/>
              <a:cs typeface="Times New Roman" panose="02020603050405020304" pitchFamily="18" charset="0"/>
            </a:endParaRPr>
          </a:p>
          <a:p>
            <a:pPr marL="319088" lvl="0" indent="-319088">
              <a:lnSpc>
                <a:spcPct val="120000"/>
              </a:lnSpc>
              <a:buFont typeface="+mj-lt"/>
              <a:buAutoNum type="arabicPeriod"/>
            </a:pPr>
            <a:r>
              <a:rPr lang="fr-CA" sz="2200" dirty="0">
                <a:latin typeface="Essential Sans" pitchFamily="2" charset="77"/>
              </a:rPr>
              <a:t>Qu’est-ce qu’une bonne activité en mentorat ?</a:t>
            </a:r>
            <a:endParaRPr lang="en-CA" sz="2200" dirty="0">
              <a:latin typeface="Essential Sans" pitchFamily="2" charset="77"/>
            </a:endParaRPr>
          </a:p>
        </p:txBody>
      </p:sp>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a:xfrm>
            <a:off x="838200" y="365125"/>
            <a:ext cx="10920984" cy="1325563"/>
          </a:xfrm>
        </p:spPr>
        <p:txBody>
          <a:bodyPr>
            <a:normAutofit/>
          </a:bodyPr>
          <a:lstStyle/>
          <a:p>
            <a:r>
              <a:rPr lang="fr-CA" sz="27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2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3600" b="1" dirty="0">
                <a:solidFill>
                  <a:srgbClr val="FECC2D"/>
                </a:solidFill>
                <a:latin typeface="Essential Sans" pitchFamily="2" charset="77"/>
              </a:rPr>
              <a:t>Instaurer une relation dite « développementale »</a:t>
            </a:r>
            <a:endParaRPr lang="en-US" sz="3600" b="1" dirty="0">
              <a:solidFill>
                <a:srgbClr val="FECC2D"/>
              </a:solidFill>
              <a:latin typeface="Essential Sans" pitchFamily="2" charset="77"/>
            </a:endParaRPr>
          </a:p>
        </p:txBody>
      </p:sp>
    </p:spTree>
    <p:extLst>
      <p:ext uri="{BB962C8B-B14F-4D97-AF65-F5344CB8AC3E}">
        <p14:creationId xmlns:p14="http://schemas.microsoft.com/office/powerpoint/2010/main" val="3415664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ED7C4B6-4340-EF7F-8D5D-853AB8B64399}"/>
              </a:ext>
            </a:extLst>
          </p:cNvPr>
          <p:cNvGrpSpPr/>
          <p:nvPr/>
        </p:nvGrpSpPr>
        <p:grpSpPr>
          <a:xfrm>
            <a:off x="-2456597" y="-1518267"/>
            <a:ext cx="7765577" cy="7765577"/>
            <a:chOff x="2729553" y="-1678676"/>
            <a:chExt cx="7765577" cy="7765577"/>
          </a:xfrm>
        </p:grpSpPr>
        <p:sp>
          <p:nvSpPr>
            <p:cNvPr id="6" name="Oval 5">
              <a:extLst>
                <a:ext uri="{FF2B5EF4-FFF2-40B4-BE49-F238E27FC236}">
                  <a16:creationId xmlns:a16="http://schemas.microsoft.com/office/drawing/2014/main" id="{3884CB7F-6E0F-165D-7AB6-8B76195D155B}"/>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2ABDA0CC-332C-53EE-D860-BD15AD8E6DB3}"/>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a:xfrm>
            <a:off x="838200" y="365125"/>
            <a:ext cx="10920984" cy="1325563"/>
          </a:xfrm>
        </p:spPr>
        <p:txBody>
          <a:bodyPr>
            <a:normAutofit/>
          </a:bodyPr>
          <a:lstStyle/>
          <a:p>
            <a:r>
              <a:rPr lang="fr-CA" sz="27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2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3600" b="1" dirty="0">
                <a:solidFill>
                  <a:srgbClr val="FECC2D"/>
                </a:solidFill>
                <a:latin typeface="Essential Sans" pitchFamily="2" charset="77"/>
              </a:rPr>
              <a:t>Instaurer une relation dite « développementale »</a:t>
            </a:r>
            <a:endParaRPr lang="en-US" sz="3600" b="1" dirty="0">
              <a:solidFill>
                <a:srgbClr val="FECC2D"/>
              </a:solidFill>
              <a:latin typeface="Essential Sans" pitchFamily="2" charset="77"/>
            </a:endParaRPr>
          </a:p>
        </p:txBody>
      </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838199" y="1920628"/>
            <a:ext cx="10775869" cy="4677600"/>
          </a:xfrm>
        </p:spPr>
        <p:txBody>
          <a:bodyPr>
            <a:normAutofit/>
          </a:bodyPr>
          <a:lstStyle/>
          <a:p>
            <a:pPr marL="0" marR="0" indent="0">
              <a:lnSpc>
                <a:spcPct val="120000"/>
              </a:lnSpc>
              <a:spcBef>
                <a:spcPts val="800"/>
              </a:spcBef>
              <a:spcAft>
                <a:spcPts val="800"/>
              </a:spcAft>
              <a:buNone/>
            </a:pPr>
            <a:r>
              <a:rPr lang="fr-CA" sz="24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400" b="1" kern="100" dirty="0">
              <a:effectLst/>
              <a:latin typeface="Essential Sans" pitchFamily="2" charset="77"/>
              <a:ea typeface="Times New Roman" panose="02020603050405020304" pitchFamily="18" charset="0"/>
              <a:cs typeface="Times New Roman" panose="02020603050405020304" pitchFamily="18" charset="0"/>
            </a:endParaRPr>
          </a:p>
          <a:p>
            <a:pPr marL="457200" lvl="0" indent="-457200">
              <a:lnSpc>
                <a:spcPct val="120000"/>
              </a:lnSpc>
              <a:spcBef>
                <a:spcPts val="800"/>
              </a:spcBef>
              <a:spcAft>
                <a:spcPts val="500"/>
              </a:spcAft>
              <a:buFont typeface="+mj-lt"/>
              <a:buAutoNum type="arabicPeriod" startAt="2"/>
            </a:pPr>
            <a:r>
              <a:rPr lang="fr-CA" sz="2200" dirty="0">
                <a:latin typeface="Essential Sans" pitchFamily="2" charset="77"/>
              </a:rPr>
              <a:t>Parmi les activités suivantes, quelles sont celles qui semblent le plus contribuer au développement de votre jeune mentoré ? Justifiez vos choix.</a:t>
            </a:r>
            <a:endParaRPr lang="en-CA" sz="2200" dirty="0">
              <a:latin typeface="Essential Sans" pitchFamily="2" charset="77"/>
            </a:endParaRPr>
          </a:p>
          <a:p>
            <a:pPr marL="889000" lvl="1" indent="-390525">
              <a:lnSpc>
                <a:spcPct val="120000"/>
              </a:lnSpc>
              <a:spcBef>
                <a:spcPts val="0"/>
              </a:spcBef>
              <a:spcAft>
                <a:spcPts val="400"/>
              </a:spcAft>
              <a:buFont typeface="+mj-lt"/>
              <a:buAutoNum type="alphaUcPeriod"/>
            </a:pPr>
            <a:r>
              <a:rPr lang="fr-CA" sz="1800" dirty="0">
                <a:latin typeface="Essential Sans" pitchFamily="2" charset="77"/>
              </a:rPr>
              <a:t>Vous aimez bien les livres d’aventure. Vous décidez d’apporter des livres d’aventure lors d’une rencontre et d’en proposer la lecture à votre jeune mentoré.</a:t>
            </a:r>
            <a:endParaRPr lang="en-CA" sz="1800" dirty="0">
              <a:latin typeface="Essential Sans" pitchFamily="2" charset="77"/>
            </a:endParaRPr>
          </a:p>
          <a:p>
            <a:pPr marL="889000" lvl="1" indent="-390525">
              <a:lnSpc>
                <a:spcPct val="120000"/>
              </a:lnSpc>
              <a:spcBef>
                <a:spcPts val="0"/>
              </a:spcBef>
              <a:spcAft>
                <a:spcPts val="400"/>
              </a:spcAft>
              <a:buFont typeface="+mj-lt"/>
              <a:buAutoNum type="alphaUcPeriod"/>
            </a:pPr>
            <a:r>
              <a:rPr lang="fr-CA" sz="1800" dirty="0">
                <a:latin typeface="Essential Sans" pitchFamily="2" charset="77"/>
              </a:rPr>
              <a:t>Vous constatez que votre jeune mentoré est un peu timide et se méfie des autres jeunes. </a:t>
            </a:r>
            <a:br>
              <a:rPr lang="fr-CA" sz="1800" dirty="0">
                <a:latin typeface="Essential Sans" pitchFamily="2" charset="77"/>
              </a:rPr>
            </a:br>
            <a:r>
              <a:rPr lang="fr-CA" sz="1800" dirty="0">
                <a:latin typeface="Essential Sans" pitchFamily="2" charset="77"/>
              </a:rPr>
              <a:t>Après discussion avec lui, vous décidez ensemble de participer à des jeux de société.</a:t>
            </a:r>
            <a:endParaRPr lang="en-CA" sz="1800" dirty="0">
              <a:latin typeface="Essential Sans" pitchFamily="2" charset="77"/>
            </a:endParaRPr>
          </a:p>
          <a:p>
            <a:pPr marL="889000" lvl="1" indent="-390525">
              <a:lnSpc>
                <a:spcPct val="120000"/>
              </a:lnSpc>
              <a:spcBef>
                <a:spcPts val="0"/>
              </a:spcBef>
              <a:spcAft>
                <a:spcPts val="400"/>
              </a:spcAft>
              <a:buFont typeface="+mj-lt"/>
              <a:buAutoNum type="alphaUcPeriod"/>
            </a:pPr>
            <a:r>
              <a:rPr lang="fr-CA" sz="1800" dirty="0">
                <a:latin typeface="Essential Sans" pitchFamily="2" charset="77"/>
              </a:rPr>
              <a:t>Votre jeune mentoré vous fait part de son grand intérêt pour le dessin. Au cours des séances de mentorat, vous le laissez dessiner le plus longtemps possible puisque c’est ce qu’il aime faire.</a:t>
            </a:r>
            <a:endParaRPr lang="en-CA" sz="1800" dirty="0">
              <a:latin typeface="Essential Sans" pitchFamily="2" charset="77"/>
            </a:endParaRPr>
          </a:p>
          <a:p>
            <a:pPr marL="889000" lvl="1" indent="-390525">
              <a:lnSpc>
                <a:spcPct val="120000"/>
              </a:lnSpc>
              <a:spcBef>
                <a:spcPts val="0"/>
              </a:spcBef>
              <a:spcAft>
                <a:spcPts val="400"/>
              </a:spcAft>
              <a:buFont typeface="+mj-lt"/>
              <a:buAutoNum type="alphaUcPeriod"/>
            </a:pPr>
            <a:r>
              <a:rPr lang="fr-CA" sz="1800" dirty="0">
                <a:latin typeface="Essential Sans" pitchFamily="2" charset="77"/>
              </a:rPr>
              <a:t>Dans une autre discussion, vous décidez ensemble d’aller visiter un musée pour bien comprendre les techniques de dessin.</a:t>
            </a:r>
            <a:endParaRPr lang="en-CA" sz="1800" dirty="0">
              <a:latin typeface="Essential Sans" pitchFamily="2" charset="77"/>
            </a:endParaRPr>
          </a:p>
        </p:txBody>
      </p:sp>
    </p:spTree>
    <p:extLst>
      <p:ext uri="{BB962C8B-B14F-4D97-AF65-F5344CB8AC3E}">
        <p14:creationId xmlns:p14="http://schemas.microsoft.com/office/powerpoint/2010/main" val="3459209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CE2D515-E8DE-05A4-AF6C-5E7CB040728E}"/>
              </a:ext>
            </a:extLst>
          </p:cNvPr>
          <p:cNvGrpSpPr/>
          <p:nvPr/>
        </p:nvGrpSpPr>
        <p:grpSpPr>
          <a:xfrm>
            <a:off x="7542449" y="378772"/>
            <a:ext cx="7765577" cy="7765577"/>
            <a:chOff x="2729553" y="-1678676"/>
            <a:chExt cx="7765577" cy="7765577"/>
          </a:xfrm>
        </p:grpSpPr>
        <p:sp>
          <p:nvSpPr>
            <p:cNvPr id="6" name="Oval 5">
              <a:extLst>
                <a:ext uri="{FF2B5EF4-FFF2-40B4-BE49-F238E27FC236}">
                  <a16:creationId xmlns:a16="http://schemas.microsoft.com/office/drawing/2014/main" id="{85E4EC2B-01BD-828B-A582-1BC43810E709}"/>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F5C99AD2-8306-9CE6-D594-3A8BDECE10C2}"/>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a:xfrm>
            <a:off x="838200" y="365125"/>
            <a:ext cx="10920984" cy="1325563"/>
          </a:xfrm>
        </p:spPr>
        <p:txBody>
          <a:bodyPr>
            <a:normAutofit/>
          </a:bodyPr>
          <a:lstStyle/>
          <a:p>
            <a:r>
              <a:rPr lang="fr-CA" sz="27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2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3600" b="1" dirty="0">
                <a:solidFill>
                  <a:srgbClr val="FECC2D"/>
                </a:solidFill>
                <a:latin typeface="Essential Sans" pitchFamily="2" charset="77"/>
              </a:rPr>
              <a:t>Instaurer une relation dite « développementale »</a:t>
            </a:r>
            <a:endParaRPr lang="en-US" sz="3600" b="1" dirty="0">
              <a:solidFill>
                <a:srgbClr val="FECC2D"/>
              </a:solidFill>
              <a:latin typeface="Essential Sans" pitchFamily="2" charset="77"/>
            </a:endParaRPr>
          </a:p>
        </p:txBody>
      </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838199" y="1920627"/>
            <a:ext cx="10003971" cy="2295114"/>
          </a:xfrm>
        </p:spPr>
        <p:txBody>
          <a:bodyPr>
            <a:normAutofit/>
          </a:bodyPr>
          <a:lstStyle/>
          <a:p>
            <a:pPr marL="0" marR="0" indent="0">
              <a:lnSpc>
                <a:spcPct val="120000"/>
              </a:lnSpc>
              <a:spcBef>
                <a:spcPts val="800"/>
              </a:spcBef>
              <a:spcAft>
                <a:spcPts val="800"/>
              </a:spcAft>
              <a:buNone/>
            </a:pPr>
            <a:r>
              <a:rPr lang="fr-CA" sz="24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400" b="1" kern="100" dirty="0">
              <a:effectLst/>
              <a:latin typeface="Essential Sans" pitchFamily="2" charset="77"/>
              <a:ea typeface="Times New Roman" panose="02020603050405020304" pitchFamily="18" charset="0"/>
              <a:cs typeface="Times New Roman" panose="02020603050405020304" pitchFamily="18" charset="0"/>
            </a:endParaRPr>
          </a:p>
          <a:p>
            <a:pPr marL="457200" indent="-457200">
              <a:lnSpc>
                <a:spcPct val="120000"/>
              </a:lnSpc>
              <a:buFont typeface="+mj-lt"/>
              <a:buAutoNum type="arabicPeriod" startAt="3"/>
            </a:pPr>
            <a:r>
              <a:rPr lang="fr-CA" sz="2000" dirty="0">
                <a:latin typeface="Essential Sans" pitchFamily="2" charset="77"/>
              </a:rPr>
              <a:t>Comment une activité en mentorat peut-elle contribuer à l’épanouissement de votre jeune mentoré ? Y-a-t-il des activités que vous devriez éviter puisqu’elles nuiraient à son épanouissement ? Lesquelles ?</a:t>
            </a:r>
            <a:endParaRPr lang="en-CA" sz="2000" dirty="0">
              <a:latin typeface="Essential Sans" pitchFamily="2" charset="77"/>
            </a:endParaRPr>
          </a:p>
        </p:txBody>
      </p:sp>
    </p:spTree>
    <p:extLst>
      <p:ext uri="{BB962C8B-B14F-4D97-AF65-F5344CB8AC3E}">
        <p14:creationId xmlns:p14="http://schemas.microsoft.com/office/powerpoint/2010/main" val="1879142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5118265" y="884338"/>
            <a:ext cx="6390563" cy="5480840"/>
          </a:xfrm>
        </p:spPr>
        <p:txBody>
          <a:bodyPr>
            <a:normAutofit fontScale="77500" lnSpcReduction="20000"/>
          </a:bodyPr>
          <a:lstStyle/>
          <a:p>
            <a:pPr marL="0" indent="0">
              <a:lnSpc>
                <a:spcPct val="120000"/>
              </a:lnSpc>
              <a:buNone/>
            </a:pPr>
            <a:r>
              <a:rPr lang="fr-CA" sz="3100" b="1" dirty="0">
                <a:latin typeface="Essential Sans Semi Bold" pitchFamily="2" charset="77"/>
              </a:rPr>
              <a:t>L’instauration d’une relation développementale nécessite que le mentor :</a:t>
            </a:r>
            <a:r>
              <a:rPr lang="en-CA" sz="3100" b="1" dirty="0">
                <a:latin typeface="Essential Sans Semi Bold" pitchFamily="2" charset="77"/>
              </a:rPr>
              <a:t> </a:t>
            </a:r>
          </a:p>
          <a:p>
            <a:pPr lvl="0">
              <a:lnSpc>
                <a:spcPct val="120000"/>
              </a:lnSpc>
              <a:buClr>
                <a:srgbClr val="FECC2D"/>
              </a:buClr>
            </a:pPr>
            <a:r>
              <a:rPr lang="fr-CA" dirty="0">
                <a:latin typeface="Essential Sans" pitchFamily="2" charset="77"/>
              </a:rPr>
              <a:t>implique le mentoré dans le choix des activités </a:t>
            </a:r>
            <a:br>
              <a:rPr lang="fr-CA" dirty="0">
                <a:latin typeface="Essential Sans" pitchFamily="2" charset="77"/>
              </a:rPr>
            </a:br>
            <a:r>
              <a:rPr lang="fr-CA" dirty="0">
                <a:latin typeface="Essential Sans" pitchFamily="2" charset="77"/>
              </a:rPr>
              <a:t>à mener;</a:t>
            </a:r>
            <a:endParaRPr lang="en-CA" dirty="0">
              <a:latin typeface="Essential Sans" pitchFamily="2" charset="77"/>
            </a:endParaRPr>
          </a:p>
          <a:p>
            <a:pPr lvl="0">
              <a:lnSpc>
                <a:spcPct val="120000"/>
              </a:lnSpc>
              <a:buClr>
                <a:srgbClr val="FECC2D"/>
              </a:buClr>
            </a:pPr>
            <a:r>
              <a:rPr lang="fr-CA" dirty="0">
                <a:latin typeface="Essential Sans" pitchFamily="2" charset="77"/>
              </a:rPr>
              <a:t>sélectionne des activités (sociales, culturelles, scolaires ou scientifiques) qui répondent aux besoins du mentoré et qui l’intéressent;</a:t>
            </a:r>
            <a:endParaRPr lang="en-CA" dirty="0">
              <a:latin typeface="Essential Sans" pitchFamily="2" charset="77"/>
            </a:endParaRPr>
          </a:p>
          <a:p>
            <a:pPr lvl="0">
              <a:lnSpc>
                <a:spcPct val="120000"/>
              </a:lnSpc>
              <a:buClr>
                <a:srgbClr val="FECC2D"/>
              </a:buClr>
            </a:pPr>
            <a:r>
              <a:rPr lang="fr-CA" dirty="0">
                <a:latin typeface="Essential Sans" pitchFamily="2" charset="77"/>
              </a:rPr>
              <a:t>réalise des activités qui contribuent à l’épanouissement et au développement du mentoré;</a:t>
            </a:r>
            <a:endParaRPr lang="en-CA" dirty="0">
              <a:latin typeface="Essential Sans" pitchFamily="2" charset="77"/>
            </a:endParaRPr>
          </a:p>
          <a:p>
            <a:pPr lvl="0">
              <a:lnSpc>
                <a:spcPct val="120000"/>
              </a:lnSpc>
              <a:buClr>
                <a:srgbClr val="FECC2D"/>
              </a:buClr>
            </a:pPr>
            <a:r>
              <a:rPr lang="fr-CA" dirty="0">
                <a:latin typeface="Essential Sans" pitchFamily="2" charset="77"/>
              </a:rPr>
              <a:t>favorise l’autonomie du jeune mentoré;</a:t>
            </a:r>
            <a:endParaRPr lang="en-CA" dirty="0">
              <a:latin typeface="Essential Sans" pitchFamily="2" charset="77"/>
            </a:endParaRPr>
          </a:p>
          <a:p>
            <a:pPr lvl="0">
              <a:lnSpc>
                <a:spcPct val="120000"/>
              </a:lnSpc>
              <a:buClr>
                <a:srgbClr val="FECC2D"/>
              </a:buClr>
            </a:pPr>
            <a:r>
              <a:rPr lang="fr-CA" dirty="0">
                <a:latin typeface="Essential Sans" pitchFamily="2" charset="77"/>
              </a:rPr>
              <a:t>respecte le rythme et les possibilités du mentoré dans la conduite des activités de mentorat.</a:t>
            </a:r>
            <a:r>
              <a:rPr lang="fr-CA" b="1" dirty="0">
                <a:latin typeface="Essential Sans" pitchFamily="2" charset="77"/>
              </a:rPr>
              <a:t> </a:t>
            </a:r>
            <a:endParaRPr lang="en-CA" dirty="0">
              <a:latin typeface="Essential Sans" pitchFamily="2" charset="77"/>
            </a:endParaRPr>
          </a:p>
        </p:txBody>
      </p:sp>
      <p:grpSp>
        <p:nvGrpSpPr>
          <p:cNvPr id="9" name="Group 8">
            <a:extLst>
              <a:ext uri="{FF2B5EF4-FFF2-40B4-BE49-F238E27FC236}">
                <a16:creationId xmlns:a16="http://schemas.microsoft.com/office/drawing/2014/main" id="{05E9E50D-0D99-ABC3-A05B-DEA60795ACF2}"/>
              </a:ext>
            </a:extLst>
          </p:cNvPr>
          <p:cNvGrpSpPr/>
          <p:nvPr/>
        </p:nvGrpSpPr>
        <p:grpSpPr>
          <a:xfrm>
            <a:off x="-4051738" y="-777765"/>
            <a:ext cx="8103475" cy="8103475"/>
            <a:chOff x="-4051738" y="-777765"/>
            <a:chExt cx="8103475" cy="8103475"/>
          </a:xfrm>
        </p:grpSpPr>
        <p:sp>
          <p:nvSpPr>
            <p:cNvPr id="5" name="Oval 4">
              <a:extLst>
                <a:ext uri="{FF2B5EF4-FFF2-40B4-BE49-F238E27FC236}">
                  <a16:creationId xmlns:a16="http://schemas.microsoft.com/office/drawing/2014/main" id="{7E50B0A7-49B5-5228-43EF-ED94A120EA8B}"/>
                </a:ext>
              </a:extLst>
            </p:cNvPr>
            <p:cNvSpPr/>
            <p:nvPr/>
          </p:nvSpPr>
          <p:spPr>
            <a:xfrm>
              <a:off x="-4051738" y="-777765"/>
              <a:ext cx="8103475" cy="8103475"/>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CC2D"/>
                </a:solidFill>
              </a:endParaRPr>
            </a:p>
          </p:txBody>
        </p:sp>
        <p:sp>
          <p:nvSpPr>
            <p:cNvPr id="6" name="TextBox 5">
              <a:extLst>
                <a:ext uri="{FF2B5EF4-FFF2-40B4-BE49-F238E27FC236}">
                  <a16:creationId xmlns:a16="http://schemas.microsoft.com/office/drawing/2014/main" id="{FD5176E2-9E7C-AE0F-1485-99C5A3341C33}"/>
                </a:ext>
              </a:extLst>
            </p:cNvPr>
            <p:cNvSpPr txBox="1"/>
            <p:nvPr/>
          </p:nvSpPr>
          <p:spPr>
            <a:xfrm>
              <a:off x="504496" y="2060028"/>
              <a:ext cx="3026979" cy="1938992"/>
            </a:xfrm>
            <a:prstGeom prst="rect">
              <a:avLst/>
            </a:prstGeom>
            <a:noFill/>
          </p:spPr>
          <p:txBody>
            <a:bodyPr wrap="square" rtlCol="0">
              <a:spAutoFit/>
            </a:bodyPr>
            <a:lstStyle/>
            <a:p>
              <a:r>
                <a:rPr lang="fr-CA" sz="3000" b="1" dirty="0">
                  <a:latin typeface="Essential Sans" pitchFamily="2" charset="77"/>
                </a:rPr>
                <a:t>Attitudes et comportements qui composent la pratique </a:t>
              </a:r>
              <a:endParaRPr lang="en-US" sz="3000" dirty="0"/>
            </a:p>
          </p:txBody>
        </p:sp>
      </p:grpSp>
    </p:spTree>
    <p:extLst>
      <p:ext uri="{BB962C8B-B14F-4D97-AF65-F5344CB8AC3E}">
        <p14:creationId xmlns:p14="http://schemas.microsoft.com/office/powerpoint/2010/main" val="1403307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232FC90-F97C-27B6-2DE8-7FD018ECFB35}"/>
              </a:ext>
            </a:extLst>
          </p:cNvPr>
          <p:cNvGrpSpPr/>
          <p:nvPr/>
        </p:nvGrpSpPr>
        <p:grpSpPr>
          <a:xfrm>
            <a:off x="1121190" y="829499"/>
            <a:ext cx="4478911" cy="4455022"/>
            <a:chOff x="6384032" y="1933903"/>
            <a:chExt cx="3941381" cy="3920359"/>
          </a:xfrm>
        </p:grpSpPr>
        <p:sp>
          <p:nvSpPr>
            <p:cNvPr id="5" name="Oval 4">
              <a:extLst>
                <a:ext uri="{FF2B5EF4-FFF2-40B4-BE49-F238E27FC236}">
                  <a16:creationId xmlns:a16="http://schemas.microsoft.com/office/drawing/2014/main" id="{B8EF7AE0-5239-BFB7-D1A7-F2DD732B7FEA}"/>
                </a:ext>
              </a:extLst>
            </p:cNvPr>
            <p:cNvSpPr/>
            <p:nvPr/>
          </p:nvSpPr>
          <p:spPr>
            <a:xfrm>
              <a:off x="6384032" y="1933903"/>
              <a:ext cx="3941381" cy="3920359"/>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4E1F766-3168-6CBF-36C9-EB5762257F59}"/>
                </a:ext>
              </a:extLst>
            </p:cNvPr>
            <p:cNvSpPr txBox="1">
              <a:spLocks/>
            </p:cNvSpPr>
            <p:nvPr/>
          </p:nvSpPr>
          <p:spPr>
            <a:xfrm>
              <a:off x="6756043" y="2259162"/>
              <a:ext cx="3196567" cy="347946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400" b="1" dirty="0">
                  <a:effectLst/>
                  <a:latin typeface="Essential Sans" pitchFamily="2" charset="77"/>
                  <a:ea typeface="Aptos" panose="020B0004020202020204" pitchFamily="34" charset="0"/>
                </a:rPr>
                <a:t>Activités développementales </a:t>
              </a:r>
              <a:r>
                <a:rPr lang="fr-CA" sz="2800" b="1" kern="100" dirty="0">
                  <a:latin typeface="Essential Sans" pitchFamily="2" charset="77"/>
                  <a:ea typeface="Aptos" panose="020B0004020202020204" pitchFamily="34" charset="0"/>
                  <a:cs typeface="Arial" panose="020B0604020202020204" pitchFamily="34" charset="0"/>
                </a:rPr>
                <a:t> </a:t>
              </a:r>
              <a:r>
                <a:rPr lang="fr-CA" sz="2800" kern="100" dirty="0">
                  <a:effectLst/>
                  <a:latin typeface="Essential Sans" pitchFamily="2" charset="77"/>
                  <a:ea typeface="Aptos" panose="020B0004020202020204" pitchFamily="34" charset="0"/>
                  <a:cs typeface="Arial" panose="020B0604020202020204" pitchFamily="34" charset="0"/>
                </a:rPr>
                <a:t> </a:t>
              </a:r>
            </a:p>
            <a:p>
              <a:pPr marL="0" indent="0" algn="ctr">
                <a:buNone/>
              </a:pPr>
              <a:r>
                <a:rPr lang="fr-CA" sz="2800" kern="100" dirty="0">
                  <a:effectLst/>
                  <a:latin typeface="Essential Sans" pitchFamily="2" charset="77"/>
                  <a:ea typeface="Aptos" panose="020B0004020202020204" pitchFamily="34" charset="0"/>
                  <a:cs typeface="Arial" panose="020B0604020202020204" pitchFamily="34" charset="0"/>
                </a:rPr>
                <a:t>= </a:t>
              </a:r>
            </a:p>
            <a:p>
              <a:pPr marL="0" indent="0" algn="ctr">
                <a:lnSpc>
                  <a:spcPct val="120000"/>
                </a:lnSpc>
                <a:buNone/>
              </a:pPr>
              <a:r>
                <a:rPr lang="fr-CA" sz="1800" dirty="0">
                  <a:effectLst/>
                  <a:latin typeface="Essential Sans" pitchFamily="2" charset="77"/>
                  <a:ea typeface="Aptos" panose="020B0004020202020204" pitchFamily="34" charset="0"/>
                </a:rPr>
                <a:t>centrées autour des besoins exprimés directement par l’enfant mentoré plutôt qu’autour d’un objectif externe, adaptées au niveau de développement du jeune mentoré et choisies conjointement par le mentor </a:t>
              </a:r>
              <a:br>
                <a:rPr lang="fr-CA" sz="1800" dirty="0">
                  <a:effectLst/>
                  <a:latin typeface="Essential Sans" pitchFamily="2" charset="77"/>
                  <a:ea typeface="Aptos" panose="020B0004020202020204" pitchFamily="34" charset="0"/>
                </a:rPr>
              </a:br>
              <a:r>
                <a:rPr lang="fr-CA" sz="1800" dirty="0">
                  <a:effectLst/>
                  <a:latin typeface="Essential Sans" pitchFamily="2" charset="77"/>
                  <a:ea typeface="Aptos" panose="020B0004020202020204" pitchFamily="34" charset="0"/>
                </a:rPr>
                <a:t>et son mentoré.</a:t>
              </a:r>
              <a:r>
                <a:rPr lang="en-CA" sz="1400" dirty="0">
                  <a:effectLst/>
                  <a:latin typeface="Essential Sans" pitchFamily="2" charset="77"/>
                </a:rPr>
                <a:t> </a:t>
              </a:r>
              <a:endParaRPr lang="en-CA" sz="2000" kern="100" dirty="0">
                <a:effectLst/>
                <a:latin typeface="Essential Sans" pitchFamily="2" charset="77"/>
                <a:ea typeface="Aptos" panose="020B0004020202020204" pitchFamily="34" charset="0"/>
                <a:cs typeface="Arial" panose="020B0604020202020204" pitchFamily="34" charset="0"/>
              </a:endParaRPr>
            </a:p>
          </p:txBody>
        </p:sp>
      </p:grpSp>
      <p:sp>
        <p:nvSpPr>
          <p:cNvPr id="7" name="Content Placeholder 5">
            <a:extLst>
              <a:ext uri="{FF2B5EF4-FFF2-40B4-BE49-F238E27FC236}">
                <a16:creationId xmlns:a16="http://schemas.microsoft.com/office/drawing/2014/main" id="{B3ED4DE9-9C3F-89CA-A280-291A1EA34081}"/>
              </a:ext>
            </a:extLst>
          </p:cNvPr>
          <p:cNvSpPr txBox="1">
            <a:spLocks/>
          </p:cNvSpPr>
          <p:nvPr/>
        </p:nvSpPr>
        <p:spPr>
          <a:xfrm>
            <a:off x="6332938" y="1220888"/>
            <a:ext cx="4228263" cy="39540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fr-CA" sz="2400" b="1" dirty="0">
                <a:effectLst/>
                <a:latin typeface="Essential Sans" pitchFamily="2" charset="77"/>
                <a:ea typeface="Aptos" panose="020B0004020202020204" pitchFamily="34" charset="0"/>
              </a:rPr>
              <a:t>Elles :</a:t>
            </a:r>
            <a:endParaRPr lang="fr-CA" sz="2800" kern="100" dirty="0">
              <a:effectLst/>
              <a:latin typeface="Essential Sans" pitchFamily="2" charset="77"/>
              <a:ea typeface="Aptos" panose="020B0004020202020204" pitchFamily="34" charset="0"/>
              <a:cs typeface="Arial" panose="020B0604020202020204" pitchFamily="34" charset="0"/>
            </a:endParaRPr>
          </a:p>
          <a:p>
            <a:pPr marR="0" lvl="0" rtl="0">
              <a:lnSpc>
                <a:spcPct val="100000"/>
              </a:lnSpc>
              <a:spcBef>
                <a:spcPts val="0"/>
              </a:spcBef>
              <a:spcAft>
                <a:spcPts val="1000"/>
              </a:spcAft>
              <a:buClr>
                <a:srgbClr val="FECC2D"/>
              </a:buClr>
              <a:tabLst>
                <a:tab pos="723900" algn="l"/>
              </a:tabLst>
            </a:pPr>
            <a:r>
              <a:rPr lang="fr-CA" sz="2000" kern="100" dirty="0">
                <a:effectLst/>
                <a:latin typeface="Essential Sans" pitchFamily="2" charset="77"/>
                <a:ea typeface="Aptos" panose="020B0004020202020204" pitchFamily="34" charset="0"/>
                <a:cs typeface="Arial" panose="020B0604020202020204" pitchFamily="34" charset="0"/>
              </a:rPr>
              <a:t>favorisent l’épanouissement du jeune mentoré </a:t>
            </a:r>
            <a:endParaRPr lang="en-CA" sz="2000" kern="100" dirty="0">
              <a:effectLst/>
              <a:latin typeface="Essential Sans" pitchFamily="2" charset="77"/>
              <a:ea typeface="Aptos" panose="020B0004020202020204" pitchFamily="34" charset="0"/>
              <a:cs typeface="Arial" panose="020B0604020202020204" pitchFamily="34" charset="0"/>
            </a:endParaRPr>
          </a:p>
          <a:p>
            <a:pPr marR="0" lvl="0">
              <a:lnSpc>
                <a:spcPct val="100000"/>
              </a:lnSpc>
              <a:spcBef>
                <a:spcPts val="0"/>
              </a:spcBef>
              <a:spcAft>
                <a:spcPts val="1000"/>
              </a:spcAft>
              <a:buClr>
                <a:srgbClr val="FECC2D"/>
              </a:buClr>
              <a:tabLst>
                <a:tab pos="723900" algn="l"/>
              </a:tabLst>
            </a:pPr>
            <a:r>
              <a:rPr lang="fr-CA" sz="2000" kern="100" dirty="0">
                <a:effectLst/>
                <a:latin typeface="Essential Sans" pitchFamily="2" charset="77"/>
                <a:ea typeface="Aptos" panose="020B0004020202020204" pitchFamily="34" charset="0"/>
                <a:cs typeface="Arial" panose="020B0604020202020204" pitchFamily="34" charset="0"/>
              </a:rPr>
              <a:t>renforcent l’alliance de travail qu’il tisse avec son mentor</a:t>
            </a:r>
            <a:endParaRPr lang="en-CA" sz="2000" kern="100" dirty="0">
              <a:effectLst/>
              <a:latin typeface="Essential Sans" pitchFamily="2" charset="77"/>
              <a:ea typeface="Aptos" panose="020B00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CDB0844-7DB1-AFE8-7C0C-E341DD1BDC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89175" y="3575545"/>
            <a:ext cx="3657600" cy="2984500"/>
          </a:xfrm>
          <a:prstGeom prst="rect">
            <a:avLst/>
          </a:prstGeom>
        </p:spPr>
      </p:pic>
    </p:spTree>
    <p:extLst>
      <p:ext uri="{BB962C8B-B14F-4D97-AF65-F5344CB8AC3E}">
        <p14:creationId xmlns:p14="http://schemas.microsoft.com/office/powerpoint/2010/main" val="4168725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D7BFAFF-10F0-723A-3F65-8549836E8EA2}"/>
              </a:ext>
            </a:extLst>
          </p:cNvPr>
          <p:cNvGrpSpPr/>
          <p:nvPr/>
        </p:nvGrpSpPr>
        <p:grpSpPr>
          <a:xfrm>
            <a:off x="-2483892" y="-1572858"/>
            <a:ext cx="7765577" cy="7765577"/>
            <a:chOff x="2729553" y="-1678676"/>
            <a:chExt cx="7765577" cy="7765577"/>
          </a:xfrm>
        </p:grpSpPr>
        <p:sp>
          <p:nvSpPr>
            <p:cNvPr id="4" name="Oval 3">
              <a:extLst>
                <a:ext uri="{FF2B5EF4-FFF2-40B4-BE49-F238E27FC236}">
                  <a16:creationId xmlns:a16="http://schemas.microsoft.com/office/drawing/2014/main" id="{2860126E-EB9C-C15E-6E12-4AF729A76AAC}"/>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281E1297-E5F3-CE17-4D0A-AB3834BBF29F}"/>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9CDB0B6D-B804-0DA8-9690-D5529942E558}"/>
              </a:ext>
            </a:extLst>
          </p:cNvPr>
          <p:cNvSpPr>
            <a:spLocks noGrp="1"/>
          </p:cNvSpPr>
          <p:nvPr>
            <p:ph idx="1"/>
          </p:nvPr>
        </p:nvSpPr>
        <p:spPr>
          <a:xfrm>
            <a:off x="5936178" y="1857282"/>
            <a:ext cx="5760522" cy="4351338"/>
          </a:xfrm>
        </p:spPr>
        <p:txBody>
          <a:bodyPr>
            <a:normAutofit/>
          </a:bodyPr>
          <a:lstStyle/>
          <a:p>
            <a:pPr marL="0" marR="0" indent="0">
              <a:lnSpc>
                <a:spcPct val="100000"/>
              </a:lnSpc>
              <a:spcBef>
                <a:spcPts val="0"/>
              </a:spcBef>
              <a:spcAft>
                <a:spcPts val="800"/>
              </a:spcAft>
              <a:buNone/>
              <a:tabLst>
                <a:tab pos="723900" algn="l"/>
              </a:tabLst>
            </a:pPr>
            <a:r>
              <a:rPr lang="fr-CA" sz="2300" b="1" kern="100" dirty="0">
                <a:effectLst/>
                <a:latin typeface="Essential Sans Semi Bold" pitchFamily="2" charset="77"/>
                <a:ea typeface="Aptos" panose="020B0004020202020204" pitchFamily="34" charset="0"/>
                <a:cs typeface="Arial" panose="020B0604020202020204" pitchFamily="34" charset="0"/>
              </a:rPr>
              <a:t>Exemples d’activités développementales :</a:t>
            </a:r>
            <a:endParaRPr lang="en-CA" sz="2300" b="1" kern="100" dirty="0">
              <a:effectLst/>
              <a:latin typeface="Essential Sans Semi Bold" pitchFamily="2" charset="77"/>
              <a:ea typeface="Aptos" panose="020B0004020202020204" pitchFamily="34" charset="0"/>
              <a:cs typeface="Arial" panose="020B0604020202020204" pitchFamily="34" charset="0"/>
            </a:endParaRPr>
          </a:p>
          <a:p>
            <a:pPr marR="0" lvl="0">
              <a:lnSpc>
                <a:spcPct val="100000"/>
              </a:lnSpc>
              <a:spcBef>
                <a:spcPts val="0"/>
              </a:spcBef>
              <a:spcAft>
                <a:spcPts val="800"/>
              </a:spcAft>
              <a:buClr>
                <a:srgbClr val="FECC2D"/>
              </a:buClr>
              <a:tabLst>
                <a:tab pos="723900" algn="l"/>
              </a:tabLst>
            </a:pPr>
            <a:r>
              <a:rPr lang="fr-CA" sz="2000" kern="100" dirty="0">
                <a:effectLst/>
                <a:latin typeface="Essential Sans" pitchFamily="2" charset="77"/>
                <a:ea typeface="Aptos" panose="020B0004020202020204" pitchFamily="34" charset="0"/>
                <a:cs typeface="Arial" panose="020B0604020202020204" pitchFamily="34" charset="0"/>
              </a:rPr>
              <a:t>des discussions sur la vie personnelle, sociale, scolaire ou professionnelle du mentoré  </a:t>
            </a:r>
            <a:endParaRPr lang="en-CA" sz="2000" kern="100" dirty="0">
              <a:effectLst/>
              <a:latin typeface="Essential Sans" pitchFamily="2" charset="77"/>
              <a:ea typeface="Aptos" panose="020B0004020202020204" pitchFamily="34" charset="0"/>
              <a:cs typeface="Arial" panose="020B0604020202020204" pitchFamily="34" charset="0"/>
            </a:endParaRPr>
          </a:p>
          <a:p>
            <a:pPr marR="0" lvl="0">
              <a:lnSpc>
                <a:spcPct val="100000"/>
              </a:lnSpc>
              <a:spcBef>
                <a:spcPts val="0"/>
              </a:spcBef>
              <a:spcAft>
                <a:spcPts val="800"/>
              </a:spcAft>
              <a:buClr>
                <a:srgbClr val="FECC2D"/>
              </a:buClr>
              <a:tabLst>
                <a:tab pos="723900" algn="l"/>
              </a:tabLst>
            </a:pPr>
            <a:r>
              <a:rPr lang="fr-CA" sz="2000" kern="100" dirty="0">
                <a:effectLst/>
                <a:latin typeface="Essential Sans" pitchFamily="2" charset="77"/>
                <a:ea typeface="Aptos" panose="020B0004020202020204" pitchFamily="34" charset="0"/>
                <a:cs typeface="Arial" panose="020B0604020202020204" pitchFamily="34" charset="0"/>
              </a:rPr>
              <a:t>du soutien ou des tentatives du mentor de résoudre des problèmes ponctuels vécus par le mentoré </a:t>
            </a:r>
            <a:endParaRPr lang="en-CA" sz="2000" kern="100" dirty="0">
              <a:latin typeface="Essential Sans" pitchFamily="2" charset="77"/>
              <a:ea typeface="Aptos" panose="020B0004020202020204" pitchFamily="34" charset="0"/>
              <a:cs typeface="Arial" panose="020B0604020202020204" pitchFamily="34" charset="0"/>
            </a:endParaRPr>
          </a:p>
          <a:p>
            <a:pPr marR="0" lvl="0">
              <a:lnSpc>
                <a:spcPct val="100000"/>
              </a:lnSpc>
              <a:spcBef>
                <a:spcPts val="0"/>
              </a:spcBef>
              <a:spcAft>
                <a:spcPts val="800"/>
              </a:spcAft>
              <a:buClr>
                <a:srgbClr val="FECC2D"/>
              </a:buClr>
              <a:tabLst>
                <a:tab pos="723900" algn="l"/>
              </a:tabLst>
            </a:pPr>
            <a:r>
              <a:rPr lang="fr-CA" sz="2000" dirty="0">
                <a:effectLst/>
                <a:latin typeface="Essential Sans" pitchFamily="2" charset="77"/>
                <a:ea typeface="Aptos" panose="020B0004020202020204" pitchFamily="34" charset="0"/>
              </a:rPr>
              <a:t>une participation à des activités sociales, culturelles, scolaires ou scientifiques</a:t>
            </a:r>
            <a:r>
              <a:rPr lang="en-CA" sz="2000" dirty="0">
                <a:effectLst/>
                <a:latin typeface="Essential Sans" pitchFamily="2" charset="77"/>
              </a:rPr>
              <a:t> </a:t>
            </a:r>
            <a:endParaRPr lang="en-US" sz="2000" dirty="0">
              <a:latin typeface="Essential Sans" pitchFamily="2" charset="77"/>
            </a:endParaRPr>
          </a:p>
        </p:txBody>
      </p:sp>
    </p:spTree>
    <p:extLst>
      <p:ext uri="{BB962C8B-B14F-4D97-AF65-F5344CB8AC3E}">
        <p14:creationId xmlns:p14="http://schemas.microsoft.com/office/powerpoint/2010/main" val="777954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C90A39F-BAB7-2BDA-0ABC-8B05DCEEA302}"/>
              </a:ext>
            </a:extLst>
          </p:cNvPr>
          <p:cNvGrpSpPr/>
          <p:nvPr/>
        </p:nvGrpSpPr>
        <p:grpSpPr>
          <a:xfrm>
            <a:off x="-2483892" y="-1572858"/>
            <a:ext cx="7765577" cy="7765577"/>
            <a:chOff x="2729553" y="-1678676"/>
            <a:chExt cx="7765577" cy="7765577"/>
          </a:xfrm>
        </p:grpSpPr>
        <p:sp>
          <p:nvSpPr>
            <p:cNvPr id="6" name="Oval 5">
              <a:extLst>
                <a:ext uri="{FF2B5EF4-FFF2-40B4-BE49-F238E27FC236}">
                  <a16:creationId xmlns:a16="http://schemas.microsoft.com/office/drawing/2014/main" id="{42EE5DF0-E092-0F9B-BF28-13363E7C9E8D}"/>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7D0CC13D-2045-0420-1B05-8C99CFAFB655}"/>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E5BCA434-CA2D-480B-A136-44EC6AA8CE03}"/>
              </a:ext>
            </a:extLst>
          </p:cNvPr>
          <p:cNvSpPr>
            <a:spLocks noGrp="1"/>
          </p:cNvSpPr>
          <p:nvPr>
            <p:ph idx="1"/>
          </p:nvPr>
        </p:nvSpPr>
        <p:spPr>
          <a:xfrm>
            <a:off x="838200" y="1846407"/>
            <a:ext cx="4732283" cy="1159313"/>
          </a:xfrm>
        </p:spPr>
        <p:txBody>
          <a:bodyPr>
            <a:normAutofit/>
          </a:bodyPr>
          <a:lstStyle/>
          <a:p>
            <a:pPr marL="0" indent="0">
              <a:lnSpc>
                <a:spcPct val="107000"/>
              </a:lnSpc>
              <a:spcBef>
                <a:spcPts val="0"/>
              </a:spcBef>
              <a:spcAft>
                <a:spcPts val="800"/>
              </a:spcAft>
              <a:buNone/>
            </a:pPr>
            <a:r>
              <a:rPr lang="fr-CA" sz="2300" b="1" kern="100" dirty="0">
                <a:effectLst/>
                <a:latin typeface="Essential Sans" pitchFamily="2" charset="77"/>
                <a:ea typeface="Aptos" panose="020B0004020202020204" pitchFamily="34" charset="0"/>
                <a:cs typeface="Arial" panose="020B0604020202020204" pitchFamily="34" charset="0"/>
              </a:rPr>
              <a:t>Durée de la capsule </a:t>
            </a:r>
            <a:br>
              <a:rPr lang="en-CA" sz="2300" kern="100" dirty="0">
                <a:latin typeface="Essential Sans" pitchFamily="2" charset="77"/>
                <a:ea typeface="Aptos" panose="020B0004020202020204" pitchFamily="34" charset="0"/>
                <a:cs typeface="Arial" panose="020B0604020202020204" pitchFamily="34" charset="0"/>
              </a:rPr>
            </a:br>
            <a:r>
              <a:rPr lang="fr-CA" sz="2200" dirty="0">
                <a:latin typeface="Essential Sans" pitchFamily="2" charset="77"/>
              </a:rPr>
              <a:t>0 h 5 min 16 s</a:t>
            </a:r>
            <a:endParaRPr lang="en-CA" sz="2200" dirty="0">
              <a:latin typeface="Essential Sans" pitchFamily="2" charset="77"/>
            </a:endParaRPr>
          </a:p>
        </p:txBody>
      </p:sp>
      <p:sp>
        <p:nvSpPr>
          <p:cNvPr id="2" name="Title 1">
            <a:extLst>
              <a:ext uri="{FF2B5EF4-FFF2-40B4-BE49-F238E27FC236}">
                <a16:creationId xmlns:a16="http://schemas.microsoft.com/office/drawing/2014/main" id="{80D300BF-B1E0-A478-4B0E-73B361F80346}"/>
              </a:ext>
            </a:extLst>
          </p:cNvPr>
          <p:cNvSpPr>
            <a:spLocks noGrp="1"/>
          </p:cNvSpPr>
          <p:nvPr>
            <p:ph type="title"/>
          </p:nvPr>
        </p:nvSpPr>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Présentation de la </a:t>
            </a:r>
            <a:r>
              <a:rPr lang="fr-CA" sz="3000" b="1" kern="100" dirty="0">
                <a:solidFill>
                  <a:srgbClr val="FECC2D"/>
                </a:solidFill>
                <a:effectLst/>
                <a:latin typeface="Essential Sans" pitchFamily="2" charset="77"/>
                <a:ea typeface="Times New Roman" panose="02020603050405020304" pitchFamily="18" charset="0"/>
                <a:cs typeface="Times New Roman" panose="02020603050405020304" pitchFamily="18" charset="0"/>
              </a:rPr>
              <a:t>capsule 2</a:t>
            </a:r>
            <a:endParaRPr lang="en-US" sz="3000" dirty="0">
              <a:solidFill>
                <a:srgbClr val="FECC2D"/>
              </a:solidFill>
            </a:endParaRPr>
          </a:p>
        </p:txBody>
      </p:sp>
      <p:sp>
        <p:nvSpPr>
          <p:cNvPr id="9" name="Content Placeholder 2">
            <a:extLst>
              <a:ext uri="{FF2B5EF4-FFF2-40B4-BE49-F238E27FC236}">
                <a16:creationId xmlns:a16="http://schemas.microsoft.com/office/drawing/2014/main" id="{388A2B88-E6FD-F292-CE1E-5439C8EE5CD7}"/>
              </a:ext>
            </a:extLst>
          </p:cNvPr>
          <p:cNvSpPr txBox="1">
            <a:spLocks/>
          </p:cNvSpPr>
          <p:nvPr/>
        </p:nvSpPr>
        <p:spPr>
          <a:xfrm>
            <a:off x="5946229" y="1857032"/>
            <a:ext cx="5639636" cy="48064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Bef>
                <a:spcPts val="0"/>
              </a:spcBef>
              <a:spcAft>
                <a:spcPts val="800"/>
              </a:spcAft>
              <a:buFont typeface="Arial" panose="020B0604020202020204" pitchFamily="34" charset="0"/>
              <a:buNone/>
            </a:pPr>
            <a:r>
              <a:rPr lang="fr-CA" sz="2300" b="1" kern="100" dirty="0">
                <a:latin typeface="Essential Sans" pitchFamily="2" charset="77"/>
                <a:ea typeface="Aptos" panose="020B0004020202020204" pitchFamily="34" charset="0"/>
                <a:cs typeface="Arial" panose="020B0604020202020204" pitchFamily="34" charset="0"/>
              </a:rPr>
              <a:t>Objectifs de la capsule</a:t>
            </a:r>
            <a:endParaRPr lang="en-CA" sz="2300" kern="100" dirty="0">
              <a:latin typeface="Essential Sans" pitchFamily="2" charset="77"/>
              <a:ea typeface="Aptos" panose="020B0004020202020204" pitchFamily="34" charset="0"/>
              <a:cs typeface="Arial" panose="020B0604020202020204" pitchFamily="34" charset="0"/>
            </a:endParaRPr>
          </a:p>
          <a:p>
            <a:pPr marL="0" indent="0" algn="just">
              <a:lnSpc>
                <a:spcPct val="100000"/>
              </a:lnSpc>
              <a:spcBef>
                <a:spcPts val="0"/>
              </a:spcBef>
              <a:spcAft>
                <a:spcPts val="800"/>
              </a:spcAft>
              <a:buFont typeface="Arial" panose="020B0604020202020204" pitchFamily="34" charset="0"/>
              <a:buNone/>
            </a:pPr>
            <a:r>
              <a:rPr lang="fr-CA" sz="2000" kern="100" dirty="0">
                <a:latin typeface="Essential Sans" pitchFamily="2" charset="77"/>
                <a:ea typeface="Aptos" panose="020B0004020202020204" pitchFamily="34" charset="0"/>
                <a:cs typeface="Arial" panose="020B0604020202020204" pitchFamily="34" charset="0"/>
              </a:rPr>
              <a:t>Cette capsule permettra au mentor de : </a:t>
            </a:r>
            <a:endParaRPr lang="en-CA" sz="2000" kern="100" dirty="0">
              <a:latin typeface="Essential Sans" pitchFamily="2" charset="77"/>
              <a:ea typeface="Aptos" panose="020B0004020202020204" pitchFamily="34" charset="0"/>
              <a:cs typeface="Arial" panose="020B0604020202020204" pitchFamily="34" charset="0"/>
            </a:endParaRPr>
          </a:p>
          <a:p>
            <a:pPr lvl="0">
              <a:lnSpc>
                <a:spcPct val="100000"/>
              </a:lnSpc>
              <a:buClr>
                <a:srgbClr val="FECC2D"/>
              </a:buClr>
            </a:pPr>
            <a:r>
              <a:rPr lang="fr-CA" sz="2000" dirty="0">
                <a:latin typeface="Essential Sans" pitchFamily="2" charset="77"/>
              </a:rPr>
              <a:t>reconnaître les caractéristiques d’une activité </a:t>
            </a:r>
            <a:br>
              <a:rPr lang="fr-CA" sz="2000" dirty="0">
                <a:latin typeface="Essential Sans" pitchFamily="2" charset="77"/>
              </a:rPr>
            </a:br>
            <a:r>
              <a:rPr lang="fr-CA" sz="2000" dirty="0">
                <a:latin typeface="Essential Sans" pitchFamily="2" charset="77"/>
              </a:rPr>
              <a:t>dite développementale;</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comprendre l’importance des activités développementales pour le développement positif du jeune mentoré;</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proposer des activités aux jeunes mentorés qui favorisent leur bien-être et leur sentiment de compétence, d’appartenance et d’autonomie.</a:t>
            </a:r>
            <a:endParaRPr lang="en-CA" sz="2000" dirty="0">
              <a:latin typeface="Essential Sans" pitchFamily="2" charset="77"/>
            </a:endParaRPr>
          </a:p>
        </p:txBody>
      </p:sp>
    </p:spTree>
    <p:extLst>
      <p:ext uri="{BB962C8B-B14F-4D97-AF65-F5344CB8AC3E}">
        <p14:creationId xmlns:p14="http://schemas.microsoft.com/office/powerpoint/2010/main" val="1265232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6E47DA40-9DA4-082B-5FC9-F41627FFBE9C}"/>
              </a:ext>
            </a:extLst>
          </p:cNvPr>
          <p:cNvSpPr>
            <a:spLocks noGrp="1"/>
          </p:cNvSpPr>
          <p:nvPr>
            <p:ph type="title"/>
          </p:nvPr>
        </p:nvSpPr>
        <p:spPr>
          <a:xfrm>
            <a:off x="1381990" y="219653"/>
            <a:ext cx="9310255" cy="902565"/>
          </a:xfrm>
        </p:spPr>
        <p:txBody>
          <a:bodyPr>
            <a:normAutofit/>
          </a:bodyPr>
          <a:lstStyle/>
          <a:p>
            <a:r>
              <a:rPr lang="fr-CA" sz="3000" b="1" dirty="0">
                <a:effectLst/>
                <a:latin typeface="Essential Sans" pitchFamily="2" charset="77"/>
                <a:ea typeface="Aptos" panose="020B0004020202020204" pitchFamily="34" charset="0"/>
              </a:rPr>
              <a:t>Visionnement de la </a:t>
            </a:r>
            <a:r>
              <a:rPr lang="fr-CA" sz="3000" b="1" dirty="0">
                <a:solidFill>
                  <a:srgbClr val="FECC2D"/>
                </a:solidFill>
                <a:effectLst/>
                <a:latin typeface="Essential Sans" pitchFamily="2" charset="77"/>
                <a:ea typeface="Aptos" panose="020B0004020202020204" pitchFamily="34" charset="0"/>
              </a:rPr>
              <a:t>capsule </a:t>
            </a:r>
            <a:endParaRPr lang="en-US" sz="3000" dirty="0">
              <a:solidFill>
                <a:srgbClr val="FECC2D"/>
              </a:solidFill>
              <a:latin typeface="Essential Sans" pitchFamily="2" charset="77"/>
            </a:endParaRPr>
          </a:p>
        </p:txBody>
      </p:sp>
      <p:pic>
        <p:nvPicPr>
          <p:cNvPr id="4" name="Instaurer Une Relation Dite Développementale-720p">
            <a:hlinkClick r:id="" action="ppaction://media"/>
            <a:extLst>
              <a:ext uri="{FF2B5EF4-FFF2-40B4-BE49-F238E27FC236}">
                <a16:creationId xmlns:a16="http://schemas.microsoft.com/office/drawing/2014/main" id="{B257DA23-F873-9D74-3393-ABBEB5EEE32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02310" y="1039424"/>
            <a:ext cx="9133609" cy="5137539"/>
          </a:xfrm>
        </p:spPr>
      </p:pic>
    </p:spTree>
    <p:extLst>
      <p:ext uri="{BB962C8B-B14F-4D97-AF65-F5344CB8AC3E}">
        <p14:creationId xmlns:p14="http://schemas.microsoft.com/office/powerpoint/2010/main" val="157036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0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7FE573-4109-E5A2-E41A-0FE59A87E2A1}"/>
              </a:ext>
            </a:extLst>
          </p:cNvPr>
          <p:cNvSpPr>
            <a:spLocks noGrp="1"/>
          </p:cNvSpPr>
          <p:nvPr>
            <p:ph idx="1"/>
          </p:nvPr>
        </p:nvSpPr>
        <p:spPr>
          <a:xfrm>
            <a:off x="4079875" y="1384610"/>
            <a:ext cx="7061926" cy="5219866"/>
          </a:xfrm>
        </p:spPr>
        <p:txBody>
          <a:bodyPr>
            <a:normAutofit/>
          </a:bodyPr>
          <a:lstStyle/>
          <a:p>
            <a:pPr marL="0" marR="0" indent="0">
              <a:lnSpc>
                <a:spcPct val="107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3</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nSpc>
                <a:spcPct val="120000"/>
              </a:lnSpc>
              <a:buNone/>
            </a:pPr>
            <a:r>
              <a:rPr lang="fr-CA" sz="2000" dirty="0">
                <a:effectLst/>
                <a:latin typeface="Essential Sans" pitchFamily="2" charset="77"/>
                <a:ea typeface="Times New Roman" panose="02020603050405020304" pitchFamily="18" charset="0"/>
              </a:rPr>
              <a:t>Vous réfléchissez à une activité que vous pourriez faire avec votre jeune mentoré. Parmi les actions suivantes, quelles sont celles qui vous permettraient d’instaurer une relation dite « développementale » (</a:t>
            </a:r>
            <a:r>
              <a:rPr lang="fr-CA" sz="2000" b="1" dirty="0">
                <a:effectLst/>
                <a:latin typeface="Essential Sans" pitchFamily="2" charset="77"/>
                <a:ea typeface="Times New Roman" panose="02020603050405020304" pitchFamily="18" charset="0"/>
              </a:rPr>
              <a:t>+</a:t>
            </a:r>
            <a:r>
              <a:rPr lang="fr-CA" sz="2000" dirty="0">
                <a:effectLst/>
                <a:latin typeface="Essential Sans" pitchFamily="2" charset="77"/>
                <a:ea typeface="Times New Roman" panose="02020603050405020304" pitchFamily="18" charset="0"/>
              </a:rPr>
              <a:t>) et celles qui nuiraient à un tel objectif (</a:t>
            </a:r>
            <a:r>
              <a:rPr lang="fr-CA" sz="2000" b="1" dirty="0">
                <a:effectLst/>
                <a:latin typeface="Essential Sans" pitchFamily="2" charset="77"/>
                <a:ea typeface="Times New Roman" panose="02020603050405020304" pitchFamily="18" charset="0"/>
              </a:rPr>
              <a:t>-</a:t>
            </a:r>
            <a:r>
              <a:rPr lang="fr-CA" sz="2000" dirty="0">
                <a:effectLst/>
                <a:latin typeface="Essential Sans" pitchFamily="2" charset="77"/>
                <a:ea typeface="Times New Roman" panose="02020603050405020304" pitchFamily="18" charset="0"/>
              </a:rPr>
              <a:t>) ? </a:t>
            </a:r>
          </a:p>
          <a:p>
            <a:pPr marL="0" marR="0" indent="0">
              <a:lnSpc>
                <a:spcPct val="120000"/>
              </a:lnSpc>
              <a:buNone/>
            </a:pPr>
            <a:endParaRPr lang="fr-CA" sz="500" dirty="0">
              <a:latin typeface="Essential Sans" pitchFamily="2" charset="77"/>
              <a:ea typeface="Times New Roman" panose="02020603050405020304" pitchFamily="18" charset="0"/>
            </a:endParaRPr>
          </a:p>
          <a:p>
            <a:pPr marL="898525" marR="0" lvl="0" indent="-400050" rtl="0">
              <a:lnSpc>
                <a:spcPct val="120000"/>
              </a:lnSpc>
              <a:buFont typeface="+mj-lt"/>
              <a:buAutoNum type="alphaUcPeriod"/>
            </a:pPr>
            <a:r>
              <a:rPr lang="fr-CA" sz="2000" dirty="0">
                <a:effectLst/>
                <a:latin typeface="Essential Sans" pitchFamily="2" charset="77"/>
                <a:ea typeface="Times New Roman" panose="02020603050405020304" pitchFamily="18" charset="0"/>
                <a:cs typeface="Times New Roman" panose="02020603050405020304" pitchFamily="18" charset="0"/>
              </a:rPr>
              <a:t>Mettre de l’avant seulement des activités prescrites par le programme.</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898525" marR="0" lvl="0" indent="-400050">
              <a:lnSpc>
                <a:spcPct val="120000"/>
              </a:lnSpc>
              <a:buFont typeface="+mj-lt"/>
              <a:buAutoNum type="alphaUcPeriod"/>
            </a:pPr>
            <a:r>
              <a:rPr lang="fr-CA" sz="2000" dirty="0">
                <a:effectLst/>
                <a:latin typeface="Essential Sans" pitchFamily="2" charset="77"/>
                <a:ea typeface="Times New Roman" panose="02020603050405020304" pitchFamily="18" charset="0"/>
                <a:cs typeface="Times New Roman" panose="02020603050405020304" pitchFamily="18" charset="0"/>
              </a:rPr>
              <a:t>Planifier seul l’activité, tout en tenant compte des intérêts et des besoins de mon jeune mentoré.</a:t>
            </a:r>
            <a:endParaRPr lang="en-CA" sz="2000" dirty="0">
              <a:effectLst/>
              <a:latin typeface="Essential Sans" pitchFamily="2" charset="77"/>
              <a:ea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66493BA8-977E-866A-32D8-E00E979734A4}"/>
              </a:ext>
            </a:extLst>
          </p:cNvPr>
          <p:cNvSpPr>
            <a:spLocks noGrp="1"/>
          </p:cNvSpPr>
          <p:nvPr>
            <p:ph type="title"/>
          </p:nvPr>
        </p:nvSpPr>
        <p:spPr>
          <a:xfrm>
            <a:off x="4079875" y="248167"/>
            <a:ext cx="6182360" cy="1325563"/>
          </a:xfrm>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Activités réflexives</a:t>
            </a:r>
            <a:endParaRPr lang="en-US" sz="3000" b="1" dirty="0">
              <a:latin typeface="Essential Sans" pitchFamily="2" charset="77"/>
            </a:endParaRPr>
          </a:p>
        </p:txBody>
      </p:sp>
      <p:sp>
        <p:nvSpPr>
          <p:cNvPr id="9" name="Oval 8">
            <a:extLst>
              <a:ext uri="{FF2B5EF4-FFF2-40B4-BE49-F238E27FC236}">
                <a16:creationId xmlns:a16="http://schemas.microsoft.com/office/drawing/2014/main" id="{CCB93FDD-B393-1F51-A56E-9166EEB8DF9F}"/>
              </a:ext>
            </a:extLst>
          </p:cNvPr>
          <p:cNvSpPr/>
          <p:nvPr/>
        </p:nvSpPr>
        <p:spPr>
          <a:xfrm>
            <a:off x="4160236" y="4255581"/>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0F26F62-DB8F-7A59-AD43-6656E0F85195}"/>
              </a:ext>
            </a:extLst>
          </p:cNvPr>
          <p:cNvSpPr/>
          <p:nvPr/>
        </p:nvSpPr>
        <p:spPr>
          <a:xfrm>
            <a:off x="4141186" y="5112831"/>
            <a:ext cx="335280" cy="335280"/>
          </a:xfrm>
          <a:prstGeom prst="ellipse">
            <a:avLst/>
          </a:prstGeom>
          <a:no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CA7B5234-99E0-485F-1392-BEAC521CF1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9699" y="517155"/>
            <a:ext cx="3771900" cy="3378200"/>
          </a:xfrm>
          <a:prstGeom prst="rect">
            <a:avLst/>
          </a:prstGeom>
        </p:spPr>
      </p:pic>
      <p:grpSp>
        <p:nvGrpSpPr>
          <p:cNvPr id="8" name="Group 7">
            <a:extLst>
              <a:ext uri="{FF2B5EF4-FFF2-40B4-BE49-F238E27FC236}">
                <a16:creationId xmlns:a16="http://schemas.microsoft.com/office/drawing/2014/main" id="{32DC2E88-23A9-3466-4B3D-188F767B0214}"/>
              </a:ext>
            </a:extLst>
          </p:cNvPr>
          <p:cNvGrpSpPr/>
          <p:nvPr/>
        </p:nvGrpSpPr>
        <p:grpSpPr>
          <a:xfrm>
            <a:off x="4004543" y="4104168"/>
            <a:ext cx="637712" cy="1422171"/>
            <a:chOff x="4604139" y="4104168"/>
            <a:chExt cx="637712" cy="1422171"/>
          </a:xfrm>
        </p:grpSpPr>
        <p:sp>
          <p:nvSpPr>
            <p:cNvPr id="5" name="TextBox 4">
              <a:extLst>
                <a:ext uri="{FF2B5EF4-FFF2-40B4-BE49-F238E27FC236}">
                  <a16:creationId xmlns:a16="http://schemas.microsoft.com/office/drawing/2014/main" id="{9C30C2D7-FE44-49E4-E7F3-C99EBEF3876B}"/>
                </a:ext>
              </a:extLst>
            </p:cNvPr>
            <p:cNvSpPr txBox="1"/>
            <p:nvPr/>
          </p:nvSpPr>
          <p:spPr>
            <a:xfrm>
              <a:off x="4614530" y="4104168"/>
              <a:ext cx="627321" cy="553998"/>
            </a:xfrm>
            <a:prstGeom prst="rect">
              <a:avLst/>
            </a:prstGeom>
            <a:noFill/>
          </p:spPr>
          <p:txBody>
            <a:bodyPr wrap="square" rtlCol="0">
              <a:spAutoFit/>
            </a:bodyPr>
            <a:lstStyle/>
            <a:p>
              <a:pPr algn="ctr"/>
              <a:r>
                <a:rPr lang="en-US" sz="3000" b="1" dirty="0">
                  <a:solidFill>
                    <a:srgbClr val="EB252F"/>
                  </a:solidFill>
                </a:rPr>
                <a:t>-</a:t>
              </a:r>
            </a:p>
          </p:txBody>
        </p:sp>
        <p:sp>
          <p:nvSpPr>
            <p:cNvPr id="4" name="TextBox 3">
              <a:extLst>
                <a:ext uri="{FF2B5EF4-FFF2-40B4-BE49-F238E27FC236}">
                  <a16:creationId xmlns:a16="http://schemas.microsoft.com/office/drawing/2014/main" id="{F74723FB-FDD8-6B21-8302-CCCDFB757077}"/>
                </a:ext>
              </a:extLst>
            </p:cNvPr>
            <p:cNvSpPr txBox="1"/>
            <p:nvPr/>
          </p:nvSpPr>
          <p:spPr>
            <a:xfrm>
              <a:off x="4604139" y="4972341"/>
              <a:ext cx="627321" cy="553998"/>
            </a:xfrm>
            <a:prstGeom prst="rect">
              <a:avLst/>
            </a:prstGeom>
            <a:noFill/>
          </p:spPr>
          <p:txBody>
            <a:bodyPr wrap="square" rtlCol="0">
              <a:spAutoFit/>
            </a:bodyPr>
            <a:lstStyle/>
            <a:p>
              <a:pPr algn="ctr"/>
              <a:r>
                <a:rPr lang="en-US" sz="3000" b="1" dirty="0">
                  <a:solidFill>
                    <a:srgbClr val="EB252F"/>
                  </a:solidFill>
                </a:rPr>
                <a:t>-</a:t>
              </a:r>
            </a:p>
          </p:txBody>
        </p:sp>
      </p:grpSp>
    </p:spTree>
    <p:extLst>
      <p:ext uri="{BB962C8B-B14F-4D97-AF65-F5344CB8AC3E}">
        <p14:creationId xmlns:p14="http://schemas.microsoft.com/office/powerpoint/2010/main" val="204337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6B9193D-004A-2912-4F21-4FC4F15178DA}"/>
              </a:ext>
            </a:extLst>
          </p:cNvPr>
          <p:cNvGrpSpPr/>
          <p:nvPr/>
        </p:nvGrpSpPr>
        <p:grpSpPr>
          <a:xfrm>
            <a:off x="-4094328" y="-399151"/>
            <a:ext cx="7765577" cy="7765577"/>
            <a:chOff x="2729553" y="-1678676"/>
            <a:chExt cx="7765577" cy="7765577"/>
          </a:xfrm>
        </p:grpSpPr>
        <p:sp>
          <p:nvSpPr>
            <p:cNvPr id="12" name="Oval 11">
              <a:extLst>
                <a:ext uri="{FF2B5EF4-FFF2-40B4-BE49-F238E27FC236}">
                  <a16:creationId xmlns:a16="http://schemas.microsoft.com/office/drawing/2014/main" id="{88DD8589-AEF4-518A-238A-3B9D74CC2B8A}"/>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5137FF1-31AF-16EB-48EB-729DE446F985}"/>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Content Placeholder 2">
            <a:extLst>
              <a:ext uri="{FF2B5EF4-FFF2-40B4-BE49-F238E27FC236}">
                <a16:creationId xmlns:a16="http://schemas.microsoft.com/office/drawing/2014/main" id="{ED49639B-A61E-C7B5-C0D1-777969952756}"/>
              </a:ext>
            </a:extLst>
          </p:cNvPr>
          <p:cNvSpPr>
            <a:spLocks noGrp="1"/>
          </p:cNvSpPr>
          <p:nvPr>
            <p:ph idx="1"/>
          </p:nvPr>
        </p:nvSpPr>
        <p:spPr>
          <a:xfrm>
            <a:off x="4061574" y="1397658"/>
            <a:ext cx="7690543" cy="5771101"/>
          </a:xfrm>
        </p:spPr>
        <p:txBody>
          <a:bodyPr>
            <a:normAutofit/>
          </a:bodyPr>
          <a:lstStyle/>
          <a:p>
            <a:pPr marL="0" marR="0" indent="0">
              <a:lnSpc>
                <a:spcPct val="10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3</a:t>
            </a:r>
            <a:endParaRPr lang="en-CA" sz="2500" kern="100" dirty="0">
              <a:effectLst/>
              <a:latin typeface="Essential Sans" pitchFamily="2" charset="77"/>
              <a:ea typeface="Aptos" panose="020B0004020202020204" pitchFamily="34" charset="0"/>
              <a:cs typeface="Arial" panose="020B0604020202020204" pitchFamily="34" charset="0"/>
            </a:endParaRPr>
          </a:p>
          <a:p>
            <a:pPr marL="984250" marR="0" lvl="0" indent="-444500" rtl="0">
              <a:lnSpc>
                <a:spcPct val="100000"/>
              </a:lnSpc>
              <a:buFont typeface="+mj-lt"/>
              <a:buAutoNum type="alphaUcPeriod" startAt="3"/>
            </a:pPr>
            <a:r>
              <a:rPr lang="fr-CA" sz="2000" dirty="0">
                <a:effectLst/>
                <a:latin typeface="Essential Sans" pitchFamily="2" charset="77"/>
                <a:ea typeface="Times New Roman" panose="02020603050405020304" pitchFamily="18" charset="0"/>
                <a:cs typeface="Times New Roman" panose="02020603050405020304" pitchFamily="18" charset="0"/>
              </a:rPr>
              <a:t>Présenter à mon mentoré ce que j’estime être bien pour lui. </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84250" marR="0" lvl="0" indent="-444500">
              <a:lnSpc>
                <a:spcPct val="100000"/>
              </a:lnSpc>
              <a:buFont typeface="+mj-lt"/>
              <a:buAutoNum type="alphaUcPeriod" startAt="3"/>
            </a:pPr>
            <a:r>
              <a:rPr lang="fr-CA" sz="2000" dirty="0">
                <a:effectLst/>
                <a:latin typeface="Essential Sans" pitchFamily="2" charset="77"/>
                <a:ea typeface="Times New Roman" panose="02020603050405020304" pitchFamily="18" charset="0"/>
                <a:cs typeface="Times New Roman" panose="02020603050405020304" pitchFamily="18" charset="0"/>
              </a:rPr>
              <a:t>Planifier l’activité en collaboration avec mon mentoré, </a:t>
            </a:r>
            <a:br>
              <a:rPr lang="fr-CA" sz="2000" dirty="0">
                <a:effectLst/>
                <a:latin typeface="Essential Sans" pitchFamily="2" charset="77"/>
                <a:ea typeface="Times New Roman" panose="02020603050405020304" pitchFamily="18" charset="0"/>
                <a:cs typeface="Times New Roman" panose="02020603050405020304" pitchFamily="18" charset="0"/>
              </a:rPr>
            </a:br>
            <a:r>
              <a:rPr lang="fr-CA" sz="2000" dirty="0">
                <a:effectLst/>
                <a:latin typeface="Essential Sans" pitchFamily="2" charset="77"/>
                <a:ea typeface="Times New Roman" panose="02020603050405020304" pitchFamily="18" charset="0"/>
                <a:cs typeface="Times New Roman" panose="02020603050405020304" pitchFamily="18" charset="0"/>
              </a:rPr>
              <a:t>en lui assignant des rôles et des responsabilités. </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96950" marR="0" lvl="0" indent="-457200">
              <a:lnSpc>
                <a:spcPct val="100000"/>
              </a:lnSpc>
              <a:buFont typeface="+mj-lt"/>
              <a:buAutoNum type="alphaUcPeriod" startAt="3"/>
            </a:pPr>
            <a:r>
              <a:rPr lang="fr-CA" sz="2000" dirty="0">
                <a:effectLst/>
                <a:latin typeface="Essential Sans" pitchFamily="2" charset="77"/>
                <a:ea typeface="Times New Roman" panose="02020603050405020304" pitchFamily="18" charset="0"/>
                <a:cs typeface="Times New Roman" panose="02020603050405020304" pitchFamily="18" charset="0"/>
              </a:rPr>
              <a:t>Laisser mon jeune mentoré proposer l’activité tout en lui offrant mon soutien. </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41388" marR="0" lvl="0" indent="-401638">
              <a:lnSpc>
                <a:spcPct val="100000"/>
              </a:lnSpc>
              <a:buFont typeface="+mj-lt"/>
              <a:buAutoNum type="alphaUcPeriod" startAt="3"/>
            </a:pPr>
            <a:r>
              <a:rPr lang="fr-CA" sz="2000" dirty="0">
                <a:effectLst/>
                <a:latin typeface="Essential Sans" pitchFamily="2" charset="77"/>
                <a:ea typeface="Times New Roman" panose="02020603050405020304" pitchFamily="18" charset="0"/>
                <a:cs typeface="Times New Roman" panose="02020603050405020304" pitchFamily="18" charset="0"/>
              </a:rPr>
              <a:t>Être directif dans le choix des activités.</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41388" marR="0" lvl="0" indent="-401638">
              <a:lnSpc>
                <a:spcPct val="100000"/>
              </a:lnSpc>
              <a:buFont typeface="+mj-lt"/>
              <a:buAutoNum type="alphaUcPeriod" startAt="3"/>
            </a:pPr>
            <a:r>
              <a:rPr lang="fr-CA" sz="2000" dirty="0">
                <a:effectLst/>
                <a:latin typeface="Essential Sans" pitchFamily="2" charset="77"/>
                <a:ea typeface="Times New Roman" panose="02020603050405020304" pitchFamily="18" charset="0"/>
                <a:cs typeface="Times New Roman" panose="02020603050405020304" pitchFamily="18" charset="0"/>
              </a:rPr>
              <a:t>Proposer plusieurs options d'activités et laisser mon mentoré choisir celle qui l'intéresse le plus.</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41388" marR="0" lvl="0" indent="-401638">
              <a:lnSpc>
                <a:spcPct val="100000"/>
              </a:lnSpc>
              <a:buFont typeface="+mj-lt"/>
              <a:buAutoNum type="alphaUcPeriod" startAt="3"/>
            </a:pPr>
            <a:r>
              <a:rPr lang="fr-CA" sz="2000" dirty="0">
                <a:effectLst/>
                <a:latin typeface="Essential Sans" pitchFamily="2" charset="77"/>
                <a:ea typeface="Times New Roman" panose="02020603050405020304" pitchFamily="18" charset="0"/>
                <a:cs typeface="Times New Roman" panose="02020603050405020304" pitchFamily="18" charset="0"/>
              </a:rPr>
              <a:t>Engager une discussion avec mon mentoré pour comprendre ses intérêts et ses besoins. </a:t>
            </a:r>
            <a:endParaRPr lang="en-CA" sz="2000" dirty="0">
              <a:effectLst/>
              <a:latin typeface="Essential Sans" pitchFamily="2" charset="77"/>
              <a:ea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CCB93FDD-B393-1F51-A56E-9166EEB8DF9F}"/>
              </a:ext>
            </a:extLst>
          </p:cNvPr>
          <p:cNvSpPr/>
          <p:nvPr/>
        </p:nvSpPr>
        <p:spPr>
          <a:xfrm>
            <a:off x="4163202" y="2046423"/>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EA0D9372-4BCE-3087-E5AF-E1CBDC153BFE}"/>
              </a:ext>
            </a:extLst>
          </p:cNvPr>
          <p:cNvSpPr/>
          <p:nvPr/>
        </p:nvSpPr>
        <p:spPr>
          <a:xfrm>
            <a:off x="4163202" y="2515624"/>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11A534B7-D6B0-2FC6-35A8-AFAF0613DD2A}"/>
              </a:ext>
            </a:extLst>
          </p:cNvPr>
          <p:cNvSpPr/>
          <p:nvPr/>
        </p:nvSpPr>
        <p:spPr>
          <a:xfrm>
            <a:off x="4163202" y="3202856"/>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62CB1A8B-7CFF-DA43-8D39-D1BB177DD590}"/>
              </a:ext>
            </a:extLst>
          </p:cNvPr>
          <p:cNvSpPr/>
          <p:nvPr/>
        </p:nvSpPr>
        <p:spPr>
          <a:xfrm>
            <a:off x="4163202" y="3933627"/>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7130E338-6906-9FAE-2180-DA828EC31E42}"/>
              </a:ext>
            </a:extLst>
          </p:cNvPr>
          <p:cNvSpPr/>
          <p:nvPr/>
        </p:nvSpPr>
        <p:spPr>
          <a:xfrm>
            <a:off x="4163202" y="4382991"/>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30F5E9BE-738D-CB17-1BC8-5CD1C0736C10}"/>
              </a:ext>
            </a:extLst>
          </p:cNvPr>
          <p:cNvSpPr/>
          <p:nvPr/>
        </p:nvSpPr>
        <p:spPr>
          <a:xfrm>
            <a:off x="4163202" y="5120964"/>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0D1691FD-86FC-3369-6CEB-BD122A5E22DE}"/>
              </a:ext>
            </a:extLst>
          </p:cNvPr>
          <p:cNvGrpSpPr/>
          <p:nvPr/>
        </p:nvGrpSpPr>
        <p:grpSpPr>
          <a:xfrm>
            <a:off x="4017898" y="1905645"/>
            <a:ext cx="637956" cy="3614491"/>
            <a:chOff x="3508743" y="1552354"/>
            <a:chExt cx="637956" cy="3614491"/>
          </a:xfrm>
        </p:grpSpPr>
        <p:sp>
          <p:nvSpPr>
            <p:cNvPr id="3" name="TextBox 2">
              <a:extLst>
                <a:ext uri="{FF2B5EF4-FFF2-40B4-BE49-F238E27FC236}">
                  <a16:creationId xmlns:a16="http://schemas.microsoft.com/office/drawing/2014/main" id="{09A0FED3-CE10-6FDE-5AAF-F1382D4B2C41}"/>
                </a:ext>
              </a:extLst>
            </p:cNvPr>
            <p:cNvSpPr txBox="1"/>
            <p:nvPr/>
          </p:nvSpPr>
          <p:spPr>
            <a:xfrm>
              <a:off x="3508745" y="1552354"/>
              <a:ext cx="627321" cy="553998"/>
            </a:xfrm>
            <a:prstGeom prst="rect">
              <a:avLst/>
            </a:prstGeom>
            <a:noFill/>
          </p:spPr>
          <p:txBody>
            <a:bodyPr wrap="square" rtlCol="0">
              <a:spAutoFit/>
            </a:bodyPr>
            <a:lstStyle/>
            <a:p>
              <a:pPr algn="ctr"/>
              <a:r>
                <a:rPr lang="en-US" sz="3000" b="1" dirty="0">
                  <a:solidFill>
                    <a:srgbClr val="EB252F"/>
                  </a:solidFill>
                </a:rPr>
                <a:t>-</a:t>
              </a:r>
            </a:p>
          </p:txBody>
        </p:sp>
        <p:sp>
          <p:nvSpPr>
            <p:cNvPr id="5" name="TextBox 4">
              <a:extLst>
                <a:ext uri="{FF2B5EF4-FFF2-40B4-BE49-F238E27FC236}">
                  <a16:creationId xmlns:a16="http://schemas.microsoft.com/office/drawing/2014/main" id="{23DED759-EDAE-F964-B9A9-92ED6F9CEFAD}"/>
                </a:ext>
              </a:extLst>
            </p:cNvPr>
            <p:cNvSpPr txBox="1"/>
            <p:nvPr/>
          </p:nvSpPr>
          <p:spPr>
            <a:xfrm>
              <a:off x="3508743" y="2761498"/>
              <a:ext cx="627321" cy="492443"/>
            </a:xfrm>
            <a:prstGeom prst="rect">
              <a:avLst/>
            </a:prstGeom>
            <a:noFill/>
          </p:spPr>
          <p:txBody>
            <a:bodyPr wrap="square" rtlCol="0">
              <a:spAutoFit/>
            </a:bodyPr>
            <a:lstStyle/>
            <a:p>
              <a:pPr algn="ctr"/>
              <a:r>
                <a:rPr lang="en-US" sz="2600" b="1" dirty="0">
                  <a:solidFill>
                    <a:srgbClr val="EB252F"/>
                  </a:solidFill>
                </a:rPr>
                <a:t>+</a:t>
              </a:r>
              <a:endParaRPr lang="en-US" sz="2600" dirty="0">
                <a:solidFill>
                  <a:srgbClr val="EB252F"/>
                </a:solidFill>
              </a:endParaRPr>
            </a:p>
          </p:txBody>
        </p:sp>
        <p:sp>
          <p:nvSpPr>
            <p:cNvPr id="6" name="TextBox 5">
              <a:extLst>
                <a:ext uri="{FF2B5EF4-FFF2-40B4-BE49-F238E27FC236}">
                  <a16:creationId xmlns:a16="http://schemas.microsoft.com/office/drawing/2014/main" id="{3178F847-CFDE-5A73-5A4A-AC4353E77038}"/>
                </a:ext>
              </a:extLst>
            </p:cNvPr>
            <p:cNvSpPr txBox="1"/>
            <p:nvPr/>
          </p:nvSpPr>
          <p:spPr>
            <a:xfrm>
              <a:off x="3508743" y="2082114"/>
              <a:ext cx="627321" cy="492443"/>
            </a:xfrm>
            <a:prstGeom prst="rect">
              <a:avLst/>
            </a:prstGeom>
            <a:noFill/>
          </p:spPr>
          <p:txBody>
            <a:bodyPr wrap="square" rtlCol="0">
              <a:spAutoFit/>
            </a:bodyPr>
            <a:lstStyle/>
            <a:p>
              <a:pPr algn="ctr"/>
              <a:r>
                <a:rPr lang="en-US" sz="2600" b="1" dirty="0">
                  <a:solidFill>
                    <a:srgbClr val="EB252F"/>
                  </a:solidFill>
                </a:rPr>
                <a:t>+</a:t>
              </a:r>
            </a:p>
          </p:txBody>
        </p:sp>
        <p:sp>
          <p:nvSpPr>
            <p:cNvPr id="7" name="TextBox 6">
              <a:extLst>
                <a:ext uri="{FF2B5EF4-FFF2-40B4-BE49-F238E27FC236}">
                  <a16:creationId xmlns:a16="http://schemas.microsoft.com/office/drawing/2014/main" id="{7A57D9D5-7DA2-DB65-E048-9AEDA7541508}"/>
                </a:ext>
              </a:extLst>
            </p:cNvPr>
            <p:cNvSpPr txBox="1"/>
            <p:nvPr/>
          </p:nvSpPr>
          <p:spPr>
            <a:xfrm>
              <a:off x="3508745" y="3439633"/>
              <a:ext cx="627321" cy="553998"/>
            </a:xfrm>
            <a:prstGeom prst="rect">
              <a:avLst/>
            </a:prstGeom>
            <a:noFill/>
          </p:spPr>
          <p:txBody>
            <a:bodyPr wrap="square" rtlCol="0">
              <a:spAutoFit/>
            </a:bodyPr>
            <a:lstStyle/>
            <a:p>
              <a:pPr algn="ctr"/>
              <a:r>
                <a:rPr lang="en-US" sz="3000" b="1" dirty="0">
                  <a:solidFill>
                    <a:srgbClr val="EB252F"/>
                  </a:solidFill>
                </a:rPr>
                <a:t>-</a:t>
              </a:r>
              <a:endParaRPr lang="en-US" sz="3000" dirty="0">
                <a:solidFill>
                  <a:srgbClr val="EB252F"/>
                </a:solidFill>
              </a:endParaRPr>
            </a:p>
          </p:txBody>
        </p:sp>
        <p:sp>
          <p:nvSpPr>
            <p:cNvPr id="8" name="TextBox 7">
              <a:extLst>
                <a:ext uri="{FF2B5EF4-FFF2-40B4-BE49-F238E27FC236}">
                  <a16:creationId xmlns:a16="http://schemas.microsoft.com/office/drawing/2014/main" id="{05FA7C24-0B46-1B52-CC3C-040BCB0983A5}"/>
                </a:ext>
              </a:extLst>
            </p:cNvPr>
            <p:cNvSpPr txBox="1"/>
            <p:nvPr/>
          </p:nvSpPr>
          <p:spPr>
            <a:xfrm>
              <a:off x="3519378" y="3935479"/>
              <a:ext cx="627321" cy="492443"/>
            </a:xfrm>
            <a:prstGeom prst="rect">
              <a:avLst/>
            </a:prstGeom>
            <a:noFill/>
          </p:spPr>
          <p:txBody>
            <a:bodyPr wrap="square" rtlCol="0">
              <a:spAutoFit/>
            </a:bodyPr>
            <a:lstStyle/>
            <a:p>
              <a:pPr algn="ctr"/>
              <a:r>
                <a:rPr lang="en-US" sz="2600" b="1" dirty="0">
                  <a:solidFill>
                    <a:srgbClr val="EB252F"/>
                  </a:solidFill>
                </a:rPr>
                <a:t>+</a:t>
              </a:r>
              <a:endParaRPr lang="en-US" sz="2600" dirty="0">
                <a:solidFill>
                  <a:srgbClr val="EB252F"/>
                </a:solidFill>
              </a:endParaRPr>
            </a:p>
          </p:txBody>
        </p:sp>
        <p:sp>
          <p:nvSpPr>
            <p:cNvPr id="10" name="TextBox 9">
              <a:extLst>
                <a:ext uri="{FF2B5EF4-FFF2-40B4-BE49-F238E27FC236}">
                  <a16:creationId xmlns:a16="http://schemas.microsoft.com/office/drawing/2014/main" id="{B68C4609-607A-370B-B941-9463E1A78EF8}"/>
                </a:ext>
              </a:extLst>
            </p:cNvPr>
            <p:cNvSpPr txBox="1"/>
            <p:nvPr/>
          </p:nvSpPr>
          <p:spPr>
            <a:xfrm>
              <a:off x="3508745" y="4674402"/>
              <a:ext cx="627321" cy="492443"/>
            </a:xfrm>
            <a:prstGeom prst="rect">
              <a:avLst/>
            </a:prstGeom>
            <a:noFill/>
          </p:spPr>
          <p:txBody>
            <a:bodyPr wrap="square" rtlCol="0">
              <a:spAutoFit/>
            </a:bodyPr>
            <a:lstStyle/>
            <a:p>
              <a:pPr algn="ctr"/>
              <a:r>
                <a:rPr lang="en-US" sz="2600" b="1" dirty="0">
                  <a:solidFill>
                    <a:srgbClr val="EB252F"/>
                  </a:solidFill>
                </a:rPr>
                <a:t>+</a:t>
              </a:r>
              <a:endParaRPr lang="en-US" sz="2600" dirty="0">
                <a:solidFill>
                  <a:srgbClr val="EB252F"/>
                </a:solidFill>
              </a:endParaRPr>
            </a:p>
          </p:txBody>
        </p:sp>
      </p:grpSp>
    </p:spTree>
    <p:extLst>
      <p:ext uri="{BB962C8B-B14F-4D97-AF65-F5344CB8AC3E}">
        <p14:creationId xmlns:p14="http://schemas.microsoft.com/office/powerpoint/2010/main" val="342170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ED49639B-A61E-C7B5-C0D1-777969952756}"/>
              </a:ext>
            </a:extLst>
          </p:cNvPr>
          <p:cNvSpPr>
            <a:spLocks noGrp="1"/>
          </p:cNvSpPr>
          <p:nvPr>
            <p:ph idx="1"/>
          </p:nvPr>
        </p:nvSpPr>
        <p:spPr>
          <a:xfrm>
            <a:off x="4071965" y="1386786"/>
            <a:ext cx="7451553" cy="5303268"/>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3</a:t>
            </a:r>
            <a:endParaRPr lang="en-CA" sz="2500" kern="100" dirty="0">
              <a:effectLst/>
              <a:latin typeface="Essential Sans" pitchFamily="2" charset="77"/>
              <a:ea typeface="Aptos" panose="020B0004020202020204" pitchFamily="34" charset="0"/>
              <a:cs typeface="Arial" panose="020B0604020202020204" pitchFamily="34" charset="0"/>
            </a:endParaRPr>
          </a:p>
          <a:p>
            <a:pPr marL="996950" indent="-457200">
              <a:lnSpc>
                <a:spcPct val="110000"/>
              </a:lnSpc>
              <a:buFont typeface="+mj-lt"/>
              <a:buAutoNum type="alphaUcPeriod" startAt="9"/>
            </a:pPr>
            <a:r>
              <a:rPr lang="fr-CA" sz="2000" dirty="0">
                <a:effectLst/>
                <a:latin typeface="Essential Sans" pitchFamily="2" charset="77"/>
                <a:ea typeface="Times New Roman" panose="02020603050405020304" pitchFamily="18" charset="0"/>
                <a:cs typeface="Times New Roman" panose="02020603050405020304" pitchFamily="18" charset="0"/>
              </a:rPr>
              <a:t>Prioriser mes attentes pour l’atteinte des objectifs du mentorat. </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96950" indent="-457200">
              <a:lnSpc>
                <a:spcPct val="110000"/>
              </a:lnSpc>
              <a:buFont typeface="+mj-lt"/>
              <a:buAutoNum type="alphaUcPeriod" startAt="9"/>
            </a:pPr>
            <a:r>
              <a:rPr lang="fr-CA" sz="2000" dirty="0">
                <a:effectLst/>
                <a:latin typeface="Essential Sans" pitchFamily="2" charset="77"/>
                <a:ea typeface="Times New Roman" panose="02020603050405020304" pitchFamily="18" charset="0"/>
                <a:cs typeface="Times New Roman" panose="02020603050405020304" pitchFamily="18" charset="0"/>
              </a:rPr>
              <a:t>Choisir des activités qui amélioreront sa réussite scolaire.</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96950" indent="-457200">
              <a:lnSpc>
                <a:spcPct val="110000"/>
              </a:lnSpc>
              <a:buFont typeface="+mj-lt"/>
              <a:buAutoNum type="alphaUcPeriod" startAt="9"/>
            </a:pPr>
            <a:r>
              <a:rPr lang="fr-CA" sz="2000" dirty="0">
                <a:effectLst/>
                <a:latin typeface="Essential Sans" pitchFamily="2" charset="77"/>
                <a:ea typeface="Times New Roman" panose="02020603050405020304" pitchFamily="18" charset="0"/>
                <a:cs typeface="Times New Roman" panose="02020603050405020304" pitchFamily="18" charset="0"/>
              </a:rPr>
              <a:t>Prendre les décisions dans l’intérêt de mon mentoré et les lui communiquer pour éviter les distractions.</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96950" indent="-457200">
              <a:lnSpc>
                <a:spcPct val="110000"/>
              </a:lnSpc>
              <a:buFont typeface="+mj-lt"/>
              <a:buAutoNum type="alphaUcPeriod" startAt="9"/>
            </a:pPr>
            <a:r>
              <a:rPr lang="fr-CA" sz="2000" dirty="0">
                <a:effectLst/>
                <a:latin typeface="Essential Sans" pitchFamily="2" charset="77"/>
                <a:ea typeface="Times New Roman" panose="02020603050405020304" pitchFamily="18" charset="0"/>
                <a:cs typeface="Times New Roman" panose="02020603050405020304" pitchFamily="18" charset="0"/>
              </a:rPr>
              <a:t>Guider la discussion en parlant le plus possible pour orienter l'activité avec une intervention minimale du mentoré.</a:t>
            </a:r>
            <a:endParaRPr lang="en-CA" sz="2000" dirty="0">
              <a:effectLst/>
              <a:latin typeface="Essential Sans" pitchFamily="2" charset="77"/>
              <a:ea typeface="Times New Roman" panose="02020603050405020304" pitchFamily="18" charset="0"/>
              <a:cs typeface="Times New Roman" panose="02020603050405020304" pitchFamily="18" charset="0"/>
            </a:endParaRPr>
          </a:p>
          <a:p>
            <a:pPr marL="996950" indent="-457200">
              <a:lnSpc>
                <a:spcPct val="110000"/>
              </a:lnSpc>
              <a:buFont typeface="+mj-lt"/>
              <a:buAutoNum type="alphaUcPeriod" startAt="9"/>
            </a:pPr>
            <a:r>
              <a:rPr lang="fr-CA" sz="2000" dirty="0">
                <a:effectLst/>
                <a:latin typeface="Essential Sans" pitchFamily="2" charset="77"/>
                <a:ea typeface="Times New Roman" panose="02020603050405020304" pitchFamily="18" charset="0"/>
                <a:cs typeface="Times New Roman" panose="02020603050405020304" pitchFamily="18" charset="0"/>
              </a:rPr>
              <a:t>Écouter les suggestions de mon mentoré et échanger sur les différentes options.</a:t>
            </a:r>
            <a:endParaRPr lang="en-CA" sz="2000" dirty="0">
              <a:effectLst/>
              <a:latin typeface="Essential Sans" pitchFamily="2" charset="77"/>
              <a:ea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CCB93FDD-B393-1F51-A56E-9166EEB8DF9F}"/>
              </a:ext>
            </a:extLst>
          </p:cNvPr>
          <p:cNvSpPr/>
          <p:nvPr/>
        </p:nvSpPr>
        <p:spPr>
          <a:xfrm>
            <a:off x="4173593" y="2067449"/>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EA0D9372-4BCE-3087-E5AF-E1CBDC153BFE}"/>
              </a:ext>
            </a:extLst>
          </p:cNvPr>
          <p:cNvSpPr/>
          <p:nvPr/>
        </p:nvSpPr>
        <p:spPr>
          <a:xfrm>
            <a:off x="4173593" y="2866258"/>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11A534B7-D6B0-2FC6-35A8-AFAF0613DD2A}"/>
              </a:ext>
            </a:extLst>
          </p:cNvPr>
          <p:cNvSpPr/>
          <p:nvPr/>
        </p:nvSpPr>
        <p:spPr>
          <a:xfrm>
            <a:off x="4173593" y="3330203"/>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a:extLst>
              <a:ext uri="{FF2B5EF4-FFF2-40B4-BE49-F238E27FC236}">
                <a16:creationId xmlns:a16="http://schemas.microsoft.com/office/drawing/2014/main" id="{600D0076-C7C1-4B09-13DA-8B3D534C5F7B}"/>
              </a:ext>
            </a:extLst>
          </p:cNvPr>
          <p:cNvSpPr/>
          <p:nvPr/>
        </p:nvSpPr>
        <p:spPr>
          <a:xfrm>
            <a:off x="4173593" y="4143559"/>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7C0D6114-5DC4-A2BB-B4B7-5E24141D32B4}"/>
              </a:ext>
            </a:extLst>
          </p:cNvPr>
          <p:cNvSpPr/>
          <p:nvPr/>
        </p:nvSpPr>
        <p:spPr>
          <a:xfrm>
            <a:off x="4173593" y="5307055"/>
            <a:ext cx="335280" cy="335280"/>
          </a:xfrm>
          <a:prstGeom prst="ellipse">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4E817BA1-E239-56D5-9580-483A3AC9539D}"/>
              </a:ext>
            </a:extLst>
          </p:cNvPr>
          <p:cNvGrpSpPr/>
          <p:nvPr/>
        </p:nvGrpSpPr>
        <p:grpSpPr>
          <a:xfrm>
            <a:off x="4028291" y="1916036"/>
            <a:ext cx="627321" cy="3775913"/>
            <a:chOff x="3508745" y="1552354"/>
            <a:chExt cx="627321" cy="3775913"/>
          </a:xfrm>
        </p:grpSpPr>
        <p:sp>
          <p:nvSpPr>
            <p:cNvPr id="7" name="TextBox 6">
              <a:extLst>
                <a:ext uri="{FF2B5EF4-FFF2-40B4-BE49-F238E27FC236}">
                  <a16:creationId xmlns:a16="http://schemas.microsoft.com/office/drawing/2014/main" id="{66C1709A-990A-7DE0-A639-B187956A50ED}"/>
                </a:ext>
              </a:extLst>
            </p:cNvPr>
            <p:cNvSpPr txBox="1"/>
            <p:nvPr/>
          </p:nvSpPr>
          <p:spPr>
            <a:xfrm>
              <a:off x="3508745" y="1552354"/>
              <a:ext cx="627321" cy="553998"/>
            </a:xfrm>
            <a:prstGeom prst="rect">
              <a:avLst/>
            </a:prstGeom>
            <a:noFill/>
          </p:spPr>
          <p:txBody>
            <a:bodyPr wrap="square" rtlCol="0">
              <a:spAutoFit/>
            </a:bodyPr>
            <a:lstStyle/>
            <a:p>
              <a:pPr algn="ctr"/>
              <a:r>
                <a:rPr lang="en-US" sz="3000" b="1" dirty="0">
                  <a:solidFill>
                    <a:srgbClr val="EB252F"/>
                  </a:solidFill>
                </a:rPr>
                <a:t>-</a:t>
              </a:r>
            </a:p>
          </p:txBody>
        </p:sp>
        <p:sp>
          <p:nvSpPr>
            <p:cNvPr id="11" name="TextBox 10">
              <a:extLst>
                <a:ext uri="{FF2B5EF4-FFF2-40B4-BE49-F238E27FC236}">
                  <a16:creationId xmlns:a16="http://schemas.microsoft.com/office/drawing/2014/main" id="{ADD8BDD8-9550-4614-AF15-7F67F24345C8}"/>
                </a:ext>
              </a:extLst>
            </p:cNvPr>
            <p:cNvSpPr txBox="1"/>
            <p:nvPr/>
          </p:nvSpPr>
          <p:spPr>
            <a:xfrm>
              <a:off x="3508745" y="3631019"/>
              <a:ext cx="627321" cy="553998"/>
            </a:xfrm>
            <a:prstGeom prst="rect">
              <a:avLst/>
            </a:prstGeom>
            <a:noFill/>
          </p:spPr>
          <p:txBody>
            <a:bodyPr wrap="square" rtlCol="0">
              <a:spAutoFit/>
            </a:bodyPr>
            <a:lstStyle/>
            <a:p>
              <a:pPr algn="ctr"/>
              <a:r>
                <a:rPr lang="en-US" sz="3000" b="1" dirty="0">
                  <a:solidFill>
                    <a:srgbClr val="EB252F"/>
                  </a:solidFill>
                </a:rPr>
                <a:t>-</a:t>
              </a:r>
            </a:p>
          </p:txBody>
        </p:sp>
        <p:sp>
          <p:nvSpPr>
            <p:cNvPr id="13" name="TextBox 12">
              <a:extLst>
                <a:ext uri="{FF2B5EF4-FFF2-40B4-BE49-F238E27FC236}">
                  <a16:creationId xmlns:a16="http://schemas.microsoft.com/office/drawing/2014/main" id="{59F88340-2DCA-B16E-C378-43CB35594777}"/>
                </a:ext>
              </a:extLst>
            </p:cNvPr>
            <p:cNvSpPr txBox="1"/>
            <p:nvPr/>
          </p:nvSpPr>
          <p:spPr>
            <a:xfrm>
              <a:off x="3508745" y="4835824"/>
              <a:ext cx="627321" cy="492443"/>
            </a:xfrm>
            <a:prstGeom prst="rect">
              <a:avLst/>
            </a:prstGeom>
            <a:noFill/>
          </p:spPr>
          <p:txBody>
            <a:bodyPr wrap="square" rtlCol="0">
              <a:spAutoFit/>
            </a:bodyPr>
            <a:lstStyle/>
            <a:p>
              <a:pPr algn="ctr"/>
              <a:r>
                <a:rPr lang="en-US" sz="2600" b="1" dirty="0">
                  <a:solidFill>
                    <a:srgbClr val="EB252F"/>
                  </a:solidFill>
                </a:rPr>
                <a:t>+</a:t>
              </a:r>
              <a:endParaRPr lang="en-US" sz="2600" dirty="0">
                <a:solidFill>
                  <a:srgbClr val="EB252F"/>
                </a:solidFill>
              </a:endParaRPr>
            </a:p>
          </p:txBody>
        </p:sp>
        <p:sp>
          <p:nvSpPr>
            <p:cNvPr id="14" name="TextBox 13">
              <a:extLst>
                <a:ext uri="{FF2B5EF4-FFF2-40B4-BE49-F238E27FC236}">
                  <a16:creationId xmlns:a16="http://schemas.microsoft.com/office/drawing/2014/main" id="{F9C250AC-A469-6047-C6A4-4B3E12E56BEE}"/>
                </a:ext>
              </a:extLst>
            </p:cNvPr>
            <p:cNvSpPr txBox="1"/>
            <p:nvPr/>
          </p:nvSpPr>
          <p:spPr>
            <a:xfrm>
              <a:off x="3508745" y="2359513"/>
              <a:ext cx="627321" cy="553998"/>
            </a:xfrm>
            <a:prstGeom prst="rect">
              <a:avLst/>
            </a:prstGeom>
            <a:noFill/>
          </p:spPr>
          <p:txBody>
            <a:bodyPr wrap="square" rtlCol="0">
              <a:spAutoFit/>
            </a:bodyPr>
            <a:lstStyle/>
            <a:p>
              <a:pPr algn="ctr"/>
              <a:r>
                <a:rPr lang="en-US" sz="3000" b="1" dirty="0">
                  <a:solidFill>
                    <a:srgbClr val="EB252F"/>
                  </a:solidFill>
                </a:rPr>
                <a:t>-</a:t>
              </a:r>
            </a:p>
          </p:txBody>
        </p:sp>
        <p:sp>
          <p:nvSpPr>
            <p:cNvPr id="15" name="TextBox 14">
              <a:extLst>
                <a:ext uri="{FF2B5EF4-FFF2-40B4-BE49-F238E27FC236}">
                  <a16:creationId xmlns:a16="http://schemas.microsoft.com/office/drawing/2014/main" id="{59DDEC61-4FC9-0B5F-728B-2EFB94E0C157}"/>
                </a:ext>
              </a:extLst>
            </p:cNvPr>
            <p:cNvSpPr txBox="1"/>
            <p:nvPr/>
          </p:nvSpPr>
          <p:spPr>
            <a:xfrm>
              <a:off x="3508745" y="2821037"/>
              <a:ext cx="627321" cy="553998"/>
            </a:xfrm>
            <a:prstGeom prst="rect">
              <a:avLst/>
            </a:prstGeom>
            <a:noFill/>
          </p:spPr>
          <p:txBody>
            <a:bodyPr wrap="square" rtlCol="0">
              <a:spAutoFit/>
            </a:bodyPr>
            <a:lstStyle/>
            <a:p>
              <a:pPr algn="ctr"/>
              <a:r>
                <a:rPr lang="en-US" sz="3000" b="1" dirty="0">
                  <a:solidFill>
                    <a:srgbClr val="EB252F"/>
                  </a:solidFill>
                </a:rPr>
                <a:t>-</a:t>
              </a:r>
            </a:p>
          </p:txBody>
        </p:sp>
      </p:grpSp>
      <p:grpSp>
        <p:nvGrpSpPr>
          <p:cNvPr id="5" name="Group 4">
            <a:extLst>
              <a:ext uri="{FF2B5EF4-FFF2-40B4-BE49-F238E27FC236}">
                <a16:creationId xmlns:a16="http://schemas.microsoft.com/office/drawing/2014/main" id="{D2181D82-7B4B-54A6-E4F7-A1AB1271D2D3}"/>
              </a:ext>
            </a:extLst>
          </p:cNvPr>
          <p:cNvGrpSpPr/>
          <p:nvPr/>
        </p:nvGrpSpPr>
        <p:grpSpPr>
          <a:xfrm>
            <a:off x="-4094328" y="-399151"/>
            <a:ext cx="7765577" cy="7765577"/>
            <a:chOff x="2729553" y="-1678676"/>
            <a:chExt cx="7765577" cy="7765577"/>
          </a:xfrm>
        </p:grpSpPr>
        <p:sp>
          <p:nvSpPr>
            <p:cNvPr id="8" name="Oval 7">
              <a:extLst>
                <a:ext uri="{FF2B5EF4-FFF2-40B4-BE49-F238E27FC236}">
                  <a16:creationId xmlns:a16="http://schemas.microsoft.com/office/drawing/2014/main" id="{411A9887-C28E-8FD2-9942-F0A859545728}"/>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CD66EF01-791D-99C2-530E-9480B63F0E20}"/>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1637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E30E237-C506-6B07-465C-F163840A7858}"/>
              </a:ext>
            </a:extLst>
          </p:cNvPr>
          <p:cNvSpPr>
            <a:spLocks noGrp="1"/>
          </p:cNvSpPr>
          <p:nvPr>
            <p:ph idx="1"/>
          </p:nvPr>
        </p:nvSpPr>
        <p:spPr>
          <a:xfrm>
            <a:off x="702893" y="435376"/>
            <a:ext cx="8026437" cy="1018347"/>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4</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nSpc>
                <a:spcPct val="107000"/>
              </a:lnSpc>
              <a:spcBef>
                <a:spcPts val="0"/>
              </a:spcBef>
              <a:spcAft>
                <a:spcPts val="800"/>
              </a:spcAft>
              <a:buNone/>
            </a:pPr>
            <a:r>
              <a:rPr lang="fr-CA" sz="2300" kern="100" dirty="0">
                <a:effectLst/>
                <a:latin typeface="Essential Sans Semi Bold" pitchFamily="2" charset="77"/>
                <a:ea typeface="Aptos" panose="020B0004020202020204" pitchFamily="34" charset="0"/>
                <a:cs typeface="Arial" panose="020B0604020202020204" pitchFamily="34" charset="0"/>
              </a:rPr>
              <a:t>Lisez les énoncés suivants et dites s’ils sont vrais ou faux.</a:t>
            </a:r>
            <a:endParaRPr lang="en-CA" sz="2300" kern="100" dirty="0">
              <a:effectLst/>
              <a:latin typeface="Essential Sans Semi Bold" pitchFamily="2" charset="77"/>
              <a:ea typeface="Aptos" panose="020B0004020202020204" pitchFamily="34" charset="0"/>
              <a:cs typeface="Arial" panose="020B0604020202020204" pitchFamily="34" charset="0"/>
            </a:endParaRPr>
          </a:p>
        </p:txBody>
      </p:sp>
      <p:sp>
        <p:nvSpPr>
          <p:cNvPr id="26" name="Content Placeholder 2">
            <a:extLst>
              <a:ext uri="{FF2B5EF4-FFF2-40B4-BE49-F238E27FC236}">
                <a16:creationId xmlns:a16="http://schemas.microsoft.com/office/drawing/2014/main" id="{26756F94-F969-B223-2CE0-12C78152703F}"/>
              </a:ext>
            </a:extLst>
          </p:cNvPr>
          <p:cNvSpPr txBox="1">
            <a:spLocks/>
          </p:cNvSpPr>
          <p:nvPr/>
        </p:nvSpPr>
        <p:spPr>
          <a:xfrm>
            <a:off x="702893" y="1554732"/>
            <a:ext cx="5538419" cy="53032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7000"/>
              </a:lnSpc>
              <a:spcBef>
                <a:spcPts val="0"/>
              </a:spcBef>
              <a:spcAft>
                <a:spcPts val="1100"/>
              </a:spcAft>
              <a:buFont typeface="+mj-lt"/>
              <a:buAutoNum type="arabicPeriod"/>
            </a:pPr>
            <a:r>
              <a:rPr lang="fr-CA" sz="1900" kern="100" dirty="0">
                <a:latin typeface="Essential Sans" pitchFamily="2" charset="77"/>
                <a:ea typeface="Aptos" panose="020B0004020202020204" pitchFamily="34" charset="0"/>
                <a:cs typeface="Arial" panose="020B0604020202020204" pitchFamily="34" charset="0"/>
              </a:rPr>
              <a:t>Mon rôle comme mentor consiste à proposer à mon jeune mentoré des activités qui lui plaisent et qui vont lui permettre de vivre des expériences significatives. </a:t>
            </a: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p>
          <a:p>
            <a:pPr marL="457200" indent="-457200">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1100"/>
              </a:spcAft>
              <a:buFont typeface="+mj-lt"/>
              <a:buAutoNum type="arabicPeriod" startAt="2"/>
            </a:pPr>
            <a:r>
              <a:rPr lang="fr-CA" sz="1900" dirty="0">
                <a:effectLst/>
                <a:latin typeface="Essential Sans" pitchFamily="2" charset="77"/>
                <a:ea typeface="Aptos" panose="020B0004020202020204" pitchFamily="34" charset="0"/>
              </a:rPr>
              <a:t>La tenue d’activités dites développementales nécessitent beaucoup de moyens financiers.</a:t>
            </a:r>
            <a:r>
              <a:rPr lang="en-CA" sz="1900" dirty="0">
                <a:effectLst/>
                <a:latin typeface="Essential Sans" pitchFamily="2" charset="77"/>
              </a:rPr>
              <a:t> </a:t>
            </a: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endParaRPr lang="en-CA" sz="1900" dirty="0">
              <a:latin typeface="Essential Sans" pitchFamily="2" charset="77"/>
            </a:endParaRPr>
          </a:p>
          <a:p>
            <a:pPr marL="457200" indent="-457200">
              <a:lnSpc>
                <a:spcPct val="107000"/>
              </a:lnSpc>
              <a:spcBef>
                <a:spcPts val="0"/>
              </a:spcBef>
              <a:spcAft>
                <a:spcPts val="800"/>
              </a:spcAft>
              <a:buFont typeface="+mj-lt"/>
              <a:buAutoNum type="arabicPeriod"/>
            </a:pPr>
            <a:endParaRPr lang="fr-CA" sz="8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1100"/>
              </a:spcAft>
              <a:buFont typeface="+mj-lt"/>
              <a:buAutoNum type="arabicPeriod" startAt="3"/>
            </a:pPr>
            <a:r>
              <a:rPr lang="fr-CA" sz="1900" kern="100" dirty="0">
                <a:effectLst/>
                <a:latin typeface="Essential Sans" pitchFamily="2" charset="77"/>
                <a:ea typeface="Aptos" panose="020B0004020202020204" pitchFamily="34" charset="0"/>
                <a:cs typeface="Arial" panose="020B0604020202020204" pitchFamily="34" charset="0"/>
              </a:rPr>
              <a:t>Il est important que le mentor choisisse les activités à faire avec son jeune mentoré afin de garder un certain contrôle sur la relation.</a:t>
            </a:r>
            <a:endParaRPr lang="en-CA" sz="1900" kern="100" dirty="0">
              <a:effectLst/>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endParaRPr lang="en-CA" sz="1900" dirty="0">
              <a:effectLst/>
              <a:latin typeface="Essential Sans" pitchFamily="2" charset="77"/>
            </a:endParaRPr>
          </a:p>
          <a:p>
            <a:pPr marL="457200" indent="-457200">
              <a:lnSpc>
                <a:spcPct val="107000"/>
              </a:lnSpc>
              <a:spcBef>
                <a:spcPts val="0"/>
              </a:spcBef>
              <a:spcAft>
                <a:spcPts val="800"/>
              </a:spcAft>
              <a:buFont typeface="+mj-lt"/>
              <a:buAutoNum type="arabicPeriod" startAt="3"/>
            </a:pPr>
            <a:endParaRPr lang="en-CA" sz="19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800"/>
              </a:spcAft>
              <a:buFont typeface="+mj-lt"/>
              <a:buAutoNum type="arabicPeriod" startAt="3"/>
            </a:pPr>
            <a:endParaRPr lang="en-CA" sz="1900" kern="100" dirty="0">
              <a:latin typeface="Essential Sans" pitchFamily="2" charset="77"/>
              <a:ea typeface="Aptos" panose="020B0004020202020204" pitchFamily="34" charset="0"/>
              <a:cs typeface="Arial" panose="020B0604020202020204" pitchFamily="34" charset="0"/>
            </a:endParaRPr>
          </a:p>
        </p:txBody>
      </p:sp>
      <p:sp>
        <p:nvSpPr>
          <p:cNvPr id="31" name="Content Placeholder 2">
            <a:extLst>
              <a:ext uri="{FF2B5EF4-FFF2-40B4-BE49-F238E27FC236}">
                <a16:creationId xmlns:a16="http://schemas.microsoft.com/office/drawing/2014/main" id="{D65BEC00-2060-47F9-8E5D-A0D5DF0E2567}"/>
              </a:ext>
            </a:extLst>
          </p:cNvPr>
          <p:cNvSpPr txBox="1">
            <a:spLocks/>
          </p:cNvSpPr>
          <p:nvPr/>
        </p:nvSpPr>
        <p:spPr>
          <a:xfrm>
            <a:off x="6478258" y="1554732"/>
            <a:ext cx="5185657" cy="45347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7000"/>
              </a:lnSpc>
              <a:spcBef>
                <a:spcPts val="0"/>
              </a:spcBef>
              <a:spcAft>
                <a:spcPts val="1100"/>
              </a:spcAft>
              <a:buFont typeface="+mj-lt"/>
              <a:buAutoNum type="arabicPeriod" startAt="4"/>
            </a:pPr>
            <a:r>
              <a:rPr lang="fr-CA" sz="1900" dirty="0">
                <a:effectLst/>
                <a:latin typeface="Essential Sans" pitchFamily="2" charset="77"/>
                <a:ea typeface="Aptos" panose="020B0004020202020204" pitchFamily="34" charset="0"/>
              </a:rPr>
              <a:t>Tous les types d’activités peuvent se faire avec le jeune mentoré que vous soyez au début ou en milieu de relation.</a:t>
            </a: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endParaRPr lang="fr-CA" sz="1900" dirty="0">
              <a:latin typeface="Essential Sans" pitchFamily="2" charset="77"/>
            </a:endParaRPr>
          </a:p>
          <a:p>
            <a:pPr marL="457200" indent="-457200">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1100"/>
              </a:spcAft>
              <a:buFont typeface="+mj-lt"/>
              <a:buAutoNum type="arabicPeriod" startAt="5"/>
            </a:pPr>
            <a:r>
              <a:rPr lang="fr-CA" sz="1900" kern="100" dirty="0">
                <a:effectLst/>
                <a:latin typeface="Essential Sans" pitchFamily="2" charset="77"/>
                <a:ea typeface="Aptos" panose="020B0004020202020204" pitchFamily="34" charset="0"/>
                <a:cs typeface="Arial" panose="020B0604020202020204" pitchFamily="34" charset="0"/>
              </a:rPr>
              <a:t>Le choix des activités dites développementales doit se faire en fonction de l’âge du mentoré.</a:t>
            </a: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endParaRPr lang="fr-CA" sz="1900" dirty="0">
              <a:latin typeface="Essential Sans" pitchFamily="2" charset="77"/>
            </a:endParaRPr>
          </a:p>
        </p:txBody>
      </p:sp>
      <p:sp>
        <p:nvSpPr>
          <p:cNvPr id="33" name="Rectangle 32">
            <a:extLst>
              <a:ext uri="{FF2B5EF4-FFF2-40B4-BE49-F238E27FC236}">
                <a16:creationId xmlns:a16="http://schemas.microsoft.com/office/drawing/2014/main" id="{60A9276B-8305-A714-2A80-38EC53E25CD4}"/>
              </a:ext>
            </a:extLst>
          </p:cNvPr>
          <p:cNvSpPr/>
          <p:nvPr/>
        </p:nvSpPr>
        <p:spPr>
          <a:xfrm>
            <a:off x="1274618" y="297180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256A531-EC84-4622-AAE1-A683B62461CA}"/>
              </a:ext>
            </a:extLst>
          </p:cNvPr>
          <p:cNvSpPr/>
          <p:nvPr/>
        </p:nvSpPr>
        <p:spPr>
          <a:xfrm>
            <a:off x="3053617" y="297180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2FEA7BB-BC18-2341-9773-5F154DA28684}"/>
              </a:ext>
            </a:extLst>
          </p:cNvPr>
          <p:cNvSpPr/>
          <p:nvPr/>
        </p:nvSpPr>
        <p:spPr>
          <a:xfrm>
            <a:off x="1274618" y="430695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4EDB3B3-2D08-00F0-DC40-B066B892EC66}"/>
              </a:ext>
            </a:extLst>
          </p:cNvPr>
          <p:cNvSpPr/>
          <p:nvPr/>
        </p:nvSpPr>
        <p:spPr>
          <a:xfrm>
            <a:off x="3053617" y="430695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893E0AA-FF64-4A85-8770-DE7E7540731A}"/>
              </a:ext>
            </a:extLst>
          </p:cNvPr>
          <p:cNvSpPr/>
          <p:nvPr/>
        </p:nvSpPr>
        <p:spPr>
          <a:xfrm>
            <a:off x="1274618" y="6021288"/>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923E784-5BF1-C20E-B56B-49EAFFFA48A4}"/>
              </a:ext>
            </a:extLst>
          </p:cNvPr>
          <p:cNvSpPr/>
          <p:nvPr/>
        </p:nvSpPr>
        <p:spPr>
          <a:xfrm>
            <a:off x="3053617" y="6021288"/>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A6E22A5-C755-8915-2549-BBAF47EFBFD9}"/>
              </a:ext>
            </a:extLst>
          </p:cNvPr>
          <p:cNvSpPr/>
          <p:nvPr/>
        </p:nvSpPr>
        <p:spPr>
          <a:xfrm>
            <a:off x="7053305" y="2678475"/>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0E4A299-713D-3FA5-682E-46FCA3199E04}"/>
              </a:ext>
            </a:extLst>
          </p:cNvPr>
          <p:cNvSpPr/>
          <p:nvPr/>
        </p:nvSpPr>
        <p:spPr>
          <a:xfrm>
            <a:off x="8832304" y="2678475"/>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D1035DD-0441-F2AE-D4DB-A4FA5ECE3503}"/>
              </a:ext>
            </a:extLst>
          </p:cNvPr>
          <p:cNvSpPr/>
          <p:nvPr/>
        </p:nvSpPr>
        <p:spPr>
          <a:xfrm>
            <a:off x="7053305" y="4322086"/>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B674E9D-8FB2-D96B-911C-40EDA0B66895}"/>
              </a:ext>
            </a:extLst>
          </p:cNvPr>
          <p:cNvSpPr/>
          <p:nvPr/>
        </p:nvSpPr>
        <p:spPr>
          <a:xfrm>
            <a:off x="8832304" y="4322086"/>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AF5E522-4EBB-5558-4387-D2684E433435}"/>
              </a:ext>
            </a:extLst>
          </p:cNvPr>
          <p:cNvGrpSpPr/>
          <p:nvPr/>
        </p:nvGrpSpPr>
        <p:grpSpPr>
          <a:xfrm>
            <a:off x="1248229" y="2492896"/>
            <a:ext cx="7976524" cy="3919530"/>
            <a:chOff x="1248229" y="2492896"/>
            <a:chExt cx="7976524" cy="3919530"/>
          </a:xfrm>
        </p:grpSpPr>
        <p:sp>
          <p:nvSpPr>
            <p:cNvPr id="2" name="TextBox 1">
              <a:extLst>
                <a:ext uri="{FF2B5EF4-FFF2-40B4-BE49-F238E27FC236}">
                  <a16:creationId xmlns:a16="http://schemas.microsoft.com/office/drawing/2014/main" id="{9BC32335-6EE2-C377-4C73-B8A5E3732B6F}"/>
                </a:ext>
              </a:extLst>
            </p:cNvPr>
            <p:cNvSpPr txBox="1"/>
            <p:nvPr/>
          </p:nvSpPr>
          <p:spPr>
            <a:xfrm>
              <a:off x="1248229" y="2779485"/>
              <a:ext cx="464457" cy="553998"/>
            </a:xfrm>
            <a:prstGeom prst="rect">
              <a:avLst/>
            </a:prstGeom>
            <a:noFill/>
          </p:spPr>
          <p:txBody>
            <a:bodyPr wrap="square" rtlCol="0">
              <a:spAutoFit/>
            </a:bodyPr>
            <a:lstStyle/>
            <a:p>
              <a:r>
                <a:rPr lang="en-US" sz="3000" b="1" dirty="0">
                  <a:solidFill>
                    <a:srgbClr val="EB252F"/>
                  </a:solidFill>
                </a:rPr>
                <a:t>✓︎</a:t>
              </a:r>
            </a:p>
          </p:txBody>
        </p:sp>
        <p:sp>
          <p:nvSpPr>
            <p:cNvPr id="3" name="TextBox 2">
              <a:extLst>
                <a:ext uri="{FF2B5EF4-FFF2-40B4-BE49-F238E27FC236}">
                  <a16:creationId xmlns:a16="http://schemas.microsoft.com/office/drawing/2014/main" id="{E3DCD376-00BF-E92D-5D29-0B638A01394C}"/>
                </a:ext>
              </a:extLst>
            </p:cNvPr>
            <p:cNvSpPr txBox="1"/>
            <p:nvPr/>
          </p:nvSpPr>
          <p:spPr>
            <a:xfrm>
              <a:off x="2999656" y="4149080"/>
              <a:ext cx="464457" cy="553998"/>
            </a:xfrm>
            <a:prstGeom prst="rect">
              <a:avLst/>
            </a:prstGeom>
            <a:noFill/>
          </p:spPr>
          <p:txBody>
            <a:bodyPr wrap="square" rtlCol="0">
              <a:spAutoFit/>
            </a:bodyPr>
            <a:lstStyle/>
            <a:p>
              <a:r>
                <a:rPr lang="en-US" sz="3000" b="1" dirty="0">
                  <a:solidFill>
                    <a:srgbClr val="EB252F"/>
                  </a:solidFill>
                </a:rPr>
                <a:t>✓︎</a:t>
              </a:r>
            </a:p>
          </p:txBody>
        </p:sp>
        <p:sp>
          <p:nvSpPr>
            <p:cNvPr id="5" name="TextBox 4">
              <a:extLst>
                <a:ext uri="{FF2B5EF4-FFF2-40B4-BE49-F238E27FC236}">
                  <a16:creationId xmlns:a16="http://schemas.microsoft.com/office/drawing/2014/main" id="{A02B3222-174F-2AE2-B7A2-ED4547D7DC8E}"/>
                </a:ext>
              </a:extLst>
            </p:cNvPr>
            <p:cNvSpPr txBox="1"/>
            <p:nvPr/>
          </p:nvSpPr>
          <p:spPr>
            <a:xfrm>
              <a:off x="3018499" y="5858428"/>
              <a:ext cx="464457" cy="553998"/>
            </a:xfrm>
            <a:prstGeom prst="rect">
              <a:avLst/>
            </a:prstGeom>
            <a:noFill/>
          </p:spPr>
          <p:txBody>
            <a:bodyPr wrap="square" rtlCol="0">
              <a:spAutoFit/>
            </a:bodyPr>
            <a:lstStyle/>
            <a:p>
              <a:r>
                <a:rPr lang="en-US" sz="3000" b="1" dirty="0">
                  <a:solidFill>
                    <a:srgbClr val="EB252F"/>
                  </a:solidFill>
                </a:rPr>
                <a:t>✓︎</a:t>
              </a:r>
            </a:p>
          </p:txBody>
        </p:sp>
        <p:sp>
          <p:nvSpPr>
            <p:cNvPr id="8" name="TextBox 7">
              <a:extLst>
                <a:ext uri="{FF2B5EF4-FFF2-40B4-BE49-F238E27FC236}">
                  <a16:creationId xmlns:a16="http://schemas.microsoft.com/office/drawing/2014/main" id="{330F4425-A200-BC2A-CE25-0219C53E9339}"/>
                </a:ext>
              </a:extLst>
            </p:cNvPr>
            <p:cNvSpPr txBox="1"/>
            <p:nvPr/>
          </p:nvSpPr>
          <p:spPr>
            <a:xfrm>
              <a:off x="8760296" y="2492896"/>
              <a:ext cx="464457" cy="553998"/>
            </a:xfrm>
            <a:prstGeom prst="rect">
              <a:avLst/>
            </a:prstGeom>
            <a:noFill/>
          </p:spPr>
          <p:txBody>
            <a:bodyPr wrap="square" rtlCol="0">
              <a:spAutoFit/>
            </a:bodyPr>
            <a:lstStyle/>
            <a:p>
              <a:r>
                <a:rPr lang="en-US" sz="3000" b="1" dirty="0">
                  <a:solidFill>
                    <a:srgbClr val="EB252F"/>
                  </a:solidFill>
                </a:rPr>
                <a:t>✓︎</a:t>
              </a:r>
            </a:p>
          </p:txBody>
        </p:sp>
        <p:sp>
          <p:nvSpPr>
            <p:cNvPr id="9" name="TextBox 8">
              <a:extLst>
                <a:ext uri="{FF2B5EF4-FFF2-40B4-BE49-F238E27FC236}">
                  <a16:creationId xmlns:a16="http://schemas.microsoft.com/office/drawing/2014/main" id="{2DDDCE19-CCEA-C30E-7852-E8D52809D897}"/>
                </a:ext>
              </a:extLst>
            </p:cNvPr>
            <p:cNvSpPr txBox="1"/>
            <p:nvPr/>
          </p:nvSpPr>
          <p:spPr>
            <a:xfrm>
              <a:off x="7010838" y="4159713"/>
              <a:ext cx="464457" cy="553998"/>
            </a:xfrm>
            <a:prstGeom prst="rect">
              <a:avLst/>
            </a:prstGeom>
            <a:noFill/>
          </p:spPr>
          <p:txBody>
            <a:bodyPr wrap="square" rtlCol="0">
              <a:spAutoFit/>
            </a:bodyPr>
            <a:lstStyle/>
            <a:p>
              <a:r>
                <a:rPr lang="en-US" sz="3000" b="1" dirty="0">
                  <a:solidFill>
                    <a:srgbClr val="EB252F"/>
                  </a:solidFill>
                </a:rPr>
                <a:t>✓︎</a:t>
              </a:r>
            </a:p>
          </p:txBody>
        </p:sp>
      </p:grpSp>
    </p:spTree>
    <p:extLst>
      <p:ext uri="{BB962C8B-B14F-4D97-AF65-F5344CB8AC3E}">
        <p14:creationId xmlns:p14="http://schemas.microsoft.com/office/powerpoint/2010/main" val="282097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9BEC84-BCDD-141C-9B53-A8EAC84A2C48}"/>
              </a:ext>
            </a:extLst>
          </p:cNvPr>
          <p:cNvSpPr/>
          <p:nvPr/>
        </p:nvSpPr>
        <p:spPr>
          <a:xfrm>
            <a:off x="0" y="1444752"/>
            <a:ext cx="12192000" cy="5413248"/>
          </a:xfrm>
          <a:prstGeom prst="rect">
            <a:avLst/>
          </a:prstGeom>
          <a:solidFill>
            <a:srgbClr val="FECC2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C55EB9EA-40CB-8EDD-00C3-23955A6FFAED}"/>
              </a:ext>
            </a:extLst>
          </p:cNvPr>
          <p:cNvGrpSpPr/>
          <p:nvPr/>
        </p:nvGrpSpPr>
        <p:grpSpPr>
          <a:xfrm>
            <a:off x="384048" y="530352"/>
            <a:ext cx="2999232" cy="2999232"/>
            <a:chOff x="384048" y="530352"/>
            <a:chExt cx="2999232" cy="2999232"/>
          </a:xfrm>
        </p:grpSpPr>
        <p:sp>
          <p:nvSpPr>
            <p:cNvPr id="7" name="Oval 6">
              <a:extLst>
                <a:ext uri="{FF2B5EF4-FFF2-40B4-BE49-F238E27FC236}">
                  <a16:creationId xmlns:a16="http://schemas.microsoft.com/office/drawing/2014/main" id="{6B188019-B460-D5E7-F9FF-E89DAC83B8F5}"/>
                </a:ext>
              </a:extLst>
            </p:cNvPr>
            <p:cNvSpPr/>
            <p:nvPr/>
          </p:nvSpPr>
          <p:spPr>
            <a:xfrm>
              <a:off x="384048" y="530352"/>
              <a:ext cx="2999232" cy="2999232"/>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101B293-D3AE-78FE-1B59-B174B2559A91}"/>
                </a:ext>
              </a:extLst>
            </p:cNvPr>
            <p:cNvSpPr txBox="1"/>
            <p:nvPr/>
          </p:nvSpPr>
          <p:spPr>
            <a:xfrm>
              <a:off x="888545" y="1401660"/>
              <a:ext cx="1971614" cy="1015663"/>
            </a:xfrm>
            <a:prstGeom prst="rect">
              <a:avLst/>
            </a:prstGeom>
            <a:noFill/>
          </p:spPr>
          <p:txBody>
            <a:bodyPr wrap="square" rtlCol="0">
              <a:spAutoFit/>
            </a:bodyPr>
            <a:lstStyle/>
            <a:p>
              <a:r>
                <a:rPr lang="fr-CA" sz="3000" b="1" kern="100" dirty="0">
                  <a:effectLst/>
                  <a:latin typeface="Essential Sans" pitchFamily="2" charset="77"/>
                  <a:ea typeface="Aptos" panose="020B0004020202020204" pitchFamily="34" charset="0"/>
                  <a:cs typeface="Arial" panose="020B0604020202020204" pitchFamily="34" charset="0"/>
                </a:rPr>
                <a:t>Messages </a:t>
              </a:r>
              <a:br>
                <a:rPr lang="fr-CA" sz="3000" b="1" kern="100" dirty="0">
                  <a:effectLst/>
                  <a:latin typeface="Essential Sans" pitchFamily="2" charset="77"/>
                  <a:ea typeface="Aptos" panose="020B0004020202020204" pitchFamily="34" charset="0"/>
                  <a:cs typeface="Arial" panose="020B0604020202020204" pitchFamily="34" charset="0"/>
                </a:rPr>
              </a:br>
              <a:r>
                <a:rPr lang="fr-CA" sz="3000" b="1" kern="100" dirty="0">
                  <a:effectLst/>
                  <a:latin typeface="Essential Sans" pitchFamily="2" charset="77"/>
                  <a:ea typeface="Aptos" panose="020B0004020202020204" pitchFamily="34" charset="0"/>
                  <a:cs typeface="Arial" panose="020B0604020202020204" pitchFamily="34" charset="0"/>
                </a:rPr>
                <a:t>clés</a:t>
              </a:r>
              <a:endParaRPr lang="en-US" sz="3000" dirty="0"/>
            </a:p>
          </p:txBody>
        </p:sp>
        <p:pic>
          <p:nvPicPr>
            <p:cNvPr id="10" name="Picture 9">
              <a:extLst>
                <a:ext uri="{FF2B5EF4-FFF2-40B4-BE49-F238E27FC236}">
                  <a16:creationId xmlns:a16="http://schemas.microsoft.com/office/drawing/2014/main" id="{79ED128E-7D29-EB62-514E-BC17B97BC6FB}"/>
                </a:ext>
              </a:extLst>
            </p:cNvPr>
            <p:cNvPicPr>
              <a:picLocks noChangeAspect="1"/>
            </p:cNvPicPr>
            <p:nvPr/>
          </p:nvPicPr>
          <p:blipFill>
            <a:blip r:embed="rId2"/>
            <a:stretch>
              <a:fillRect/>
            </a:stretch>
          </p:blipFill>
          <p:spPr>
            <a:xfrm>
              <a:off x="524256" y="1048004"/>
              <a:ext cx="476426" cy="451612"/>
            </a:xfrm>
            <a:prstGeom prst="rect">
              <a:avLst/>
            </a:prstGeom>
          </p:spPr>
        </p:pic>
      </p:grpSp>
      <p:sp>
        <p:nvSpPr>
          <p:cNvPr id="9" name="Content Placeholder 2">
            <a:extLst>
              <a:ext uri="{FF2B5EF4-FFF2-40B4-BE49-F238E27FC236}">
                <a16:creationId xmlns:a16="http://schemas.microsoft.com/office/drawing/2014/main" id="{8B9D18C7-D643-04B3-F510-4B184C7D0876}"/>
              </a:ext>
            </a:extLst>
          </p:cNvPr>
          <p:cNvSpPr>
            <a:spLocks noGrp="1"/>
          </p:cNvSpPr>
          <p:nvPr>
            <p:ph idx="1"/>
          </p:nvPr>
        </p:nvSpPr>
        <p:spPr>
          <a:xfrm>
            <a:off x="3913632" y="2322575"/>
            <a:ext cx="6739128" cy="4073843"/>
          </a:xfrm>
        </p:spPr>
        <p:txBody>
          <a:bodyPr>
            <a:normAutofit/>
          </a:bodyPr>
          <a:lstStyle/>
          <a:p>
            <a:pPr marL="0" indent="0">
              <a:lnSpc>
                <a:spcPct val="100000"/>
              </a:lnSpc>
              <a:buClr>
                <a:srgbClr val="FECC2D"/>
              </a:buClr>
              <a:buNone/>
            </a:pPr>
            <a:r>
              <a:rPr lang="fr-CA" sz="2000" b="1" dirty="0">
                <a:latin typeface="Essential Sans" pitchFamily="2" charset="77"/>
              </a:rPr>
              <a:t>Importance</a:t>
            </a:r>
            <a:r>
              <a:rPr lang="fr-CA" sz="2000" dirty="0">
                <a:latin typeface="Essential Sans" pitchFamily="2" charset="77"/>
              </a:rPr>
              <a:t> : Les activités dites développementales </a:t>
            </a:r>
            <a:br>
              <a:rPr lang="fr-CA" sz="2000" dirty="0">
                <a:latin typeface="Essential Sans" pitchFamily="2" charset="77"/>
              </a:rPr>
            </a:br>
            <a:r>
              <a:rPr lang="fr-CA" sz="2000" dirty="0">
                <a:latin typeface="Essential Sans" pitchFamily="2" charset="77"/>
              </a:rPr>
              <a:t>sont essentielles pour construire une relation de mentorat de qualité. </a:t>
            </a:r>
            <a:br>
              <a:rPr lang="en-CA" sz="2000" dirty="0">
                <a:latin typeface="Essential Sans" pitchFamily="2" charset="77"/>
              </a:rPr>
            </a:br>
            <a:br>
              <a:rPr lang="en-CA" sz="800" dirty="0">
                <a:latin typeface="Essential Sans" pitchFamily="2" charset="77"/>
              </a:rPr>
            </a:br>
            <a:r>
              <a:rPr lang="fr-CA" sz="2000" b="1" dirty="0">
                <a:latin typeface="Essential Sans" pitchFamily="2" charset="77"/>
              </a:rPr>
              <a:t>Besoins du mentoré</a:t>
            </a:r>
            <a:r>
              <a:rPr lang="fr-CA" sz="2000" dirty="0">
                <a:latin typeface="Essential Sans" pitchFamily="2" charset="77"/>
              </a:rPr>
              <a:t> : Les activités dites développementales doivent être choisies en fonction des besoins spécifiques du mentoré.</a:t>
            </a:r>
            <a:br>
              <a:rPr lang="en-CA" sz="2000" dirty="0">
                <a:latin typeface="Essential Sans" pitchFamily="2" charset="77"/>
              </a:rPr>
            </a:br>
            <a:br>
              <a:rPr lang="en-CA" sz="800" dirty="0">
                <a:latin typeface="Essential Sans" pitchFamily="2" charset="77"/>
              </a:rPr>
            </a:br>
            <a:r>
              <a:rPr lang="fr-CA" sz="2000" b="1" dirty="0">
                <a:latin typeface="Essential Sans" pitchFamily="2" charset="77"/>
              </a:rPr>
              <a:t>Accessibilité</a:t>
            </a:r>
            <a:r>
              <a:rPr lang="fr-CA" sz="2000" dirty="0">
                <a:latin typeface="Essential Sans" pitchFamily="2" charset="77"/>
              </a:rPr>
              <a:t> : Les activités dites développementales ne nécessitent pas de grandes ressources financières et contribuent à la qualité de la relation et au bien-être du jeune mentoré.</a:t>
            </a:r>
            <a:endParaRPr lang="en-CA" sz="2000" dirty="0">
              <a:latin typeface="Essential Sans" pitchFamily="2" charset="77"/>
            </a:endParaRPr>
          </a:p>
        </p:txBody>
      </p:sp>
    </p:spTree>
    <p:extLst>
      <p:ext uri="{BB962C8B-B14F-4D97-AF65-F5344CB8AC3E}">
        <p14:creationId xmlns:p14="http://schemas.microsoft.com/office/powerpoint/2010/main" val="120366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wipe(up)">
                                      <p:cBhvr>
                                        <p:cTn id="13"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a:xfrm>
            <a:off x="5163312" y="365125"/>
            <a:ext cx="6261926" cy="1325563"/>
          </a:xfrm>
        </p:spPr>
        <p:txBody>
          <a:bodyPr>
            <a:normAutofit/>
          </a:bodyPr>
          <a:lstStyle/>
          <a:p>
            <a:r>
              <a:rPr lang="fr-CA" sz="27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3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3000" b="1" dirty="0">
                <a:solidFill>
                  <a:srgbClr val="FECC2D"/>
                </a:solidFill>
                <a:latin typeface="Essential Sans" pitchFamily="2" charset="77"/>
              </a:rPr>
              <a:t>Collaborer avec les parents</a:t>
            </a:r>
            <a:r>
              <a:rPr lang="en-CA" sz="3000" dirty="0">
                <a:solidFill>
                  <a:srgbClr val="FECC2D"/>
                </a:solidFill>
                <a:latin typeface="Essential Sans" pitchFamily="2" charset="77"/>
              </a:rPr>
              <a:t> </a:t>
            </a:r>
            <a:endParaRPr lang="en-US" sz="3000" b="1" dirty="0">
              <a:solidFill>
                <a:srgbClr val="FECC2D"/>
              </a:solidFill>
              <a:latin typeface="Essential Sans" pitchFamily="2" charset="77"/>
            </a:endParaRPr>
          </a:p>
        </p:txBody>
      </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5163311" y="1920628"/>
            <a:ext cx="6261927" cy="4575176"/>
          </a:xfrm>
        </p:spPr>
        <p:txBody>
          <a:bodyPr>
            <a:normAutofit/>
          </a:bodyPr>
          <a:lstStyle/>
          <a:p>
            <a:pPr marL="0" marR="0" indent="0">
              <a:lnSpc>
                <a:spcPct val="120000"/>
              </a:lnSpc>
              <a:spcBef>
                <a:spcPts val="800"/>
              </a:spcBef>
              <a:spcAft>
                <a:spcPts val="800"/>
              </a:spcAft>
              <a:buNone/>
            </a:pPr>
            <a:r>
              <a:rPr lang="fr-CA" sz="24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400" b="1" kern="100" dirty="0">
              <a:effectLst/>
              <a:latin typeface="Essential Sans" pitchFamily="2" charset="77"/>
              <a:ea typeface="Times New Roman" panose="02020603050405020304" pitchFamily="18" charset="0"/>
              <a:cs typeface="Times New Roman" panose="02020603050405020304" pitchFamily="18" charset="0"/>
            </a:endParaRPr>
          </a:p>
          <a:p>
            <a:pPr marL="457200" lvl="0" indent="-457200">
              <a:buClr>
                <a:schemeClr val="tx1"/>
              </a:buClr>
              <a:buFont typeface="+mj-lt"/>
              <a:buAutoNum type="arabicPeriod"/>
            </a:pPr>
            <a:r>
              <a:rPr lang="fr-CA" sz="2000" dirty="0">
                <a:latin typeface="Essential Sans" pitchFamily="2" charset="77"/>
              </a:rPr>
              <a:t>Selon vous, le mentor devrait-il éviter de rencontrer le ou les parents du jeune mentoré ? Pourquoi ?</a:t>
            </a:r>
            <a:endParaRPr lang="en-CA" sz="2000" dirty="0">
              <a:latin typeface="Essential Sans" pitchFamily="2" charset="77"/>
            </a:endParaRPr>
          </a:p>
          <a:p>
            <a:pPr marL="457200" lvl="0" indent="-457200">
              <a:buClr>
                <a:schemeClr val="tx1"/>
              </a:buClr>
              <a:buFont typeface="+mj-lt"/>
              <a:buAutoNum type="arabicPeriod"/>
            </a:pPr>
            <a:r>
              <a:rPr lang="fr-CA" sz="2000" dirty="0">
                <a:latin typeface="Essential Sans" pitchFamily="2" charset="77"/>
              </a:rPr>
              <a:t>Quelles sont les défis qui se posent lorsque vous souhaitez instaurer une collaboration avec le ou les parents du jeune mentoré ?</a:t>
            </a:r>
            <a:endParaRPr lang="en-CA" sz="2000" dirty="0">
              <a:latin typeface="Essential Sans" pitchFamily="2" charset="77"/>
            </a:endParaRPr>
          </a:p>
          <a:p>
            <a:pPr marL="457200" lvl="0" indent="-457200">
              <a:buClr>
                <a:schemeClr val="tx1"/>
              </a:buClr>
              <a:buFont typeface="+mj-lt"/>
              <a:buAutoNum type="arabicPeriod"/>
            </a:pPr>
            <a:r>
              <a:rPr lang="fr-CA" sz="2000" dirty="0">
                <a:latin typeface="Essential Sans" pitchFamily="2" charset="77"/>
              </a:rPr>
              <a:t>Quelles sont les fonctions distinctes du parent et du mentor dans leur relation respective avec l’enfant ?</a:t>
            </a:r>
            <a:endParaRPr lang="en-CA" sz="2000" dirty="0">
              <a:latin typeface="Essential Sans" pitchFamily="2" charset="77"/>
            </a:endParaRPr>
          </a:p>
          <a:p>
            <a:pPr marL="457200" lvl="0" indent="-457200">
              <a:buClr>
                <a:schemeClr val="tx1"/>
              </a:buClr>
              <a:buFont typeface="+mj-lt"/>
              <a:buAutoNum type="arabicPeriod"/>
            </a:pPr>
            <a:r>
              <a:rPr lang="fr-CA" sz="2000" dirty="0">
                <a:latin typeface="Essential Sans" pitchFamily="2" charset="77"/>
              </a:rPr>
              <a:t>Si l’enfant vous dit que son parent le néglige, que faites-vous ?</a:t>
            </a:r>
            <a:endParaRPr lang="en-CA" sz="2000" dirty="0">
              <a:latin typeface="Essential Sans" pitchFamily="2" charset="77"/>
            </a:endParaRPr>
          </a:p>
        </p:txBody>
      </p:sp>
      <p:grpSp>
        <p:nvGrpSpPr>
          <p:cNvPr id="5" name="Group 4">
            <a:extLst>
              <a:ext uri="{FF2B5EF4-FFF2-40B4-BE49-F238E27FC236}">
                <a16:creationId xmlns:a16="http://schemas.microsoft.com/office/drawing/2014/main" id="{B679748B-4232-5F1F-E2A0-7E16A94400FF}"/>
              </a:ext>
            </a:extLst>
          </p:cNvPr>
          <p:cNvGrpSpPr/>
          <p:nvPr/>
        </p:nvGrpSpPr>
        <p:grpSpPr>
          <a:xfrm>
            <a:off x="-4094328" y="-399151"/>
            <a:ext cx="7765577" cy="7765577"/>
            <a:chOff x="2729553" y="-1678676"/>
            <a:chExt cx="7765577" cy="7765577"/>
          </a:xfrm>
        </p:grpSpPr>
        <p:sp>
          <p:nvSpPr>
            <p:cNvPr id="6" name="Oval 5">
              <a:extLst>
                <a:ext uri="{FF2B5EF4-FFF2-40B4-BE49-F238E27FC236}">
                  <a16:creationId xmlns:a16="http://schemas.microsoft.com/office/drawing/2014/main" id="{B06DF941-94A6-075F-BF17-910655BD29C7}"/>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802BC66E-826A-5EC5-24F9-9D9439CCED2F}"/>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411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5118265" y="1389888"/>
            <a:ext cx="6128855" cy="4975290"/>
          </a:xfrm>
        </p:spPr>
        <p:txBody>
          <a:bodyPr>
            <a:normAutofit/>
          </a:bodyPr>
          <a:lstStyle/>
          <a:p>
            <a:pPr marL="0" indent="0">
              <a:lnSpc>
                <a:spcPct val="100000"/>
              </a:lnSpc>
              <a:spcAft>
                <a:spcPts val="1100"/>
              </a:spcAft>
              <a:buNone/>
            </a:pPr>
            <a:r>
              <a:rPr lang="fr-CA" sz="2300" b="1" dirty="0">
                <a:latin typeface="Essential Sans Semi Bold" pitchFamily="2" charset="77"/>
              </a:rPr>
              <a:t>La collaboration du mentor avec les parents se manifeste par le fait que le mentor :</a:t>
            </a:r>
            <a:endParaRPr lang="en-CA" sz="2300" b="1" dirty="0">
              <a:latin typeface="Essential Sans Semi Bold" pitchFamily="2" charset="77"/>
            </a:endParaRPr>
          </a:p>
          <a:p>
            <a:pPr lvl="0">
              <a:lnSpc>
                <a:spcPct val="100000"/>
              </a:lnSpc>
              <a:buClr>
                <a:srgbClr val="FECC2D"/>
              </a:buClr>
            </a:pPr>
            <a:r>
              <a:rPr lang="fr-CA" sz="2000" dirty="0">
                <a:latin typeface="Essential Sans" pitchFamily="2" charset="77"/>
              </a:rPr>
              <a:t>mette en confiance les parents vis-à-vis de la relation de mentorat en identifiant clairement le rôle de chacun;</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discute avec les parents sur des questions importantes pour la satisfaction des besoins du jeune dans le mentorat;</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respecte l’intimité de chacun des acteurs, notamment du jeune mentoré dans les informations à partager avec les parents.</a:t>
            </a:r>
            <a:endParaRPr lang="en-CA" sz="2000" dirty="0">
              <a:latin typeface="Essential Sans" pitchFamily="2" charset="77"/>
            </a:endParaRPr>
          </a:p>
        </p:txBody>
      </p:sp>
      <p:grpSp>
        <p:nvGrpSpPr>
          <p:cNvPr id="9" name="Group 8">
            <a:extLst>
              <a:ext uri="{FF2B5EF4-FFF2-40B4-BE49-F238E27FC236}">
                <a16:creationId xmlns:a16="http://schemas.microsoft.com/office/drawing/2014/main" id="{05E9E50D-0D99-ABC3-A05B-DEA60795ACF2}"/>
              </a:ext>
            </a:extLst>
          </p:cNvPr>
          <p:cNvGrpSpPr/>
          <p:nvPr/>
        </p:nvGrpSpPr>
        <p:grpSpPr>
          <a:xfrm>
            <a:off x="-4051738" y="-777765"/>
            <a:ext cx="8103475" cy="8103475"/>
            <a:chOff x="-4051738" y="-777765"/>
            <a:chExt cx="8103475" cy="8103475"/>
          </a:xfrm>
        </p:grpSpPr>
        <p:sp>
          <p:nvSpPr>
            <p:cNvPr id="5" name="Oval 4">
              <a:extLst>
                <a:ext uri="{FF2B5EF4-FFF2-40B4-BE49-F238E27FC236}">
                  <a16:creationId xmlns:a16="http://schemas.microsoft.com/office/drawing/2014/main" id="{7E50B0A7-49B5-5228-43EF-ED94A120EA8B}"/>
                </a:ext>
              </a:extLst>
            </p:cNvPr>
            <p:cNvSpPr/>
            <p:nvPr/>
          </p:nvSpPr>
          <p:spPr>
            <a:xfrm>
              <a:off x="-4051738" y="-777765"/>
              <a:ext cx="8103475" cy="8103475"/>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CC2D"/>
                </a:solidFill>
              </a:endParaRPr>
            </a:p>
          </p:txBody>
        </p:sp>
        <p:sp>
          <p:nvSpPr>
            <p:cNvPr id="6" name="TextBox 5">
              <a:extLst>
                <a:ext uri="{FF2B5EF4-FFF2-40B4-BE49-F238E27FC236}">
                  <a16:creationId xmlns:a16="http://schemas.microsoft.com/office/drawing/2014/main" id="{FD5176E2-9E7C-AE0F-1485-99C5A3341C33}"/>
                </a:ext>
              </a:extLst>
            </p:cNvPr>
            <p:cNvSpPr txBox="1"/>
            <p:nvPr/>
          </p:nvSpPr>
          <p:spPr>
            <a:xfrm>
              <a:off x="504496" y="2060028"/>
              <a:ext cx="3026979" cy="1938992"/>
            </a:xfrm>
            <a:prstGeom prst="rect">
              <a:avLst/>
            </a:prstGeom>
            <a:noFill/>
          </p:spPr>
          <p:txBody>
            <a:bodyPr wrap="square" rtlCol="0">
              <a:spAutoFit/>
            </a:bodyPr>
            <a:lstStyle/>
            <a:p>
              <a:r>
                <a:rPr lang="fr-CA" sz="3000" b="1" dirty="0">
                  <a:latin typeface="Essential Sans" pitchFamily="2" charset="77"/>
                </a:rPr>
                <a:t>Attitudes et comportements qui composent la pratique </a:t>
              </a:r>
              <a:endParaRPr lang="en-US" sz="3000" dirty="0"/>
            </a:p>
          </p:txBody>
        </p:sp>
      </p:grpSp>
    </p:spTree>
    <p:extLst>
      <p:ext uri="{BB962C8B-B14F-4D97-AF65-F5344CB8AC3E}">
        <p14:creationId xmlns:p14="http://schemas.microsoft.com/office/powerpoint/2010/main" val="2060547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F3D684E-F05F-7F72-FB34-8235AD58EEF8}"/>
              </a:ext>
            </a:extLst>
          </p:cNvPr>
          <p:cNvGrpSpPr/>
          <p:nvPr/>
        </p:nvGrpSpPr>
        <p:grpSpPr>
          <a:xfrm>
            <a:off x="6378990" y="1003235"/>
            <a:ext cx="4478911" cy="4735101"/>
            <a:chOff x="6384032" y="1933903"/>
            <a:chExt cx="3941381" cy="4166825"/>
          </a:xfrm>
        </p:grpSpPr>
        <p:sp>
          <p:nvSpPr>
            <p:cNvPr id="5" name="Oval 4">
              <a:extLst>
                <a:ext uri="{FF2B5EF4-FFF2-40B4-BE49-F238E27FC236}">
                  <a16:creationId xmlns:a16="http://schemas.microsoft.com/office/drawing/2014/main" id="{42433F58-A6BF-0108-059D-2099A8CD83E1}"/>
                </a:ext>
              </a:extLst>
            </p:cNvPr>
            <p:cNvSpPr/>
            <p:nvPr/>
          </p:nvSpPr>
          <p:spPr>
            <a:xfrm>
              <a:off x="6384032" y="1933903"/>
              <a:ext cx="3941381" cy="3920359"/>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D268ED0A-2F01-D7AE-2F2B-E0ECF2211926}"/>
                </a:ext>
              </a:extLst>
            </p:cNvPr>
            <p:cNvSpPr txBox="1">
              <a:spLocks/>
            </p:cNvSpPr>
            <p:nvPr/>
          </p:nvSpPr>
          <p:spPr>
            <a:xfrm>
              <a:off x="6747996" y="2621259"/>
              <a:ext cx="3196567" cy="34794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400" b="1" dirty="0">
                  <a:latin typeface="Essential Sans" pitchFamily="2" charset="77"/>
                </a:rPr>
                <a:t>La collaboration </a:t>
              </a:r>
              <a:br>
                <a:rPr lang="fr-CA" sz="2400" b="1" dirty="0">
                  <a:latin typeface="Essential Sans" pitchFamily="2" charset="77"/>
                </a:rPr>
              </a:br>
              <a:r>
                <a:rPr lang="fr-CA" sz="2400" b="1" dirty="0">
                  <a:latin typeface="Essential Sans" pitchFamily="2" charset="77"/>
                </a:rPr>
                <a:t>avec les parents </a:t>
              </a:r>
              <a:br>
                <a:rPr lang="fr-CA" sz="2400" b="1" dirty="0">
                  <a:latin typeface="Essential Sans" pitchFamily="2" charset="77"/>
                </a:rPr>
              </a:br>
              <a:r>
                <a:rPr lang="fr-CA" sz="2400" b="1" dirty="0">
                  <a:latin typeface="Essential Sans" pitchFamily="2" charset="77"/>
                </a:rPr>
                <a:t>du mentoré</a:t>
              </a:r>
              <a:r>
                <a:rPr lang="fr-CA" sz="2400" b="1" dirty="0">
                  <a:effectLst/>
                  <a:latin typeface="Essential Sans" pitchFamily="2" charset="77"/>
                  <a:ea typeface="Aptos" panose="020B0004020202020204" pitchFamily="34" charset="0"/>
                </a:rPr>
                <a:t> </a:t>
              </a:r>
              <a:r>
                <a:rPr lang="fr-CA" sz="2800" b="1" kern="100" dirty="0">
                  <a:latin typeface="Essential Sans" pitchFamily="2" charset="77"/>
                  <a:ea typeface="Aptos" panose="020B0004020202020204" pitchFamily="34" charset="0"/>
                  <a:cs typeface="Arial" panose="020B0604020202020204" pitchFamily="34" charset="0"/>
                </a:rPr>
                <a:t> </a:t>
              </a:r>
              <a:r>
                <a:rPr lang="fr-CA" sz="2800" b="1" kern="100" dirty="0">
                  <a:effectLst/>
                  <a:latin typeface="Essential Sans" pitchFamily="2" charset="77"/>
                  <a:ea typeface="Aptos" panose="020B0004020202020204" pitchFamily="34" charset="0"/>
                  <a:cs typeface="Arial" panose="020B0604020202020204" pitchFamily="34" charset="0"/>
                </a:rPr>
                <a:t> </a:t>
              </a:r>
            </a:p>
            <a:p>
              <a:pPr marL="0" indent="0" algn="ctr">
                <a:buNone/>
              </a:pPr>
              <a:r>
                <a:rPr lang="fr-CA" sz="2800" kern="100" dirty="0">
                  <a:effectLst/>
                  <a:latin typeface="Essential Sans" pitchFamily="2" charset="77"/>
                  <a:ea typeface="Aptos" panose="020B0004020202020204" pitchFamily="34" charset="0"/>
                  <a:cs typeface="Arial" panose="020B0604020202020204" pitchFamily="34" charset="0"/>
                </a:rPr>
                <a:t>= </a:t>
              </a:r>
            </a:p>
            <a:p>
              <a:pPr algn="ctr">
                <a:buClr>
                  <a:srgbClr val="FECC2D"/>
                </a:buClr>
              </a:pPr>
              <a:r>
                <a:rPr lang="fr-CA" sz="2100" dirty="0">
                  <a:latin typeface="Essential Sans" pitchFamily="2" charset="77"/>
                </a:rPr>
                <a:t>un facteur déterminant dans la réussite de l’accompagnement</a:t>
              </a:r>
              <a:endParaRPr lang="en-CA" sz="2100" dirty="0">
                <a:latin typeface="Essential Sans" pitchFamily="2" charset="77"/>
              </a:endParaRPr>
            </a:p>
          </p:txBody>
        </p:sp>
      </p:grpSp>
      <p:pic>
        <p:nvPicPr>
          <p:cNvPr id="8" name="Picture 7">
            <a:extLst>
              <a:ext uri="{FF2B5EF4-FFF2-40B4-BE49-F238E27FC236}">
                <a16:creationId xmlns:a16="http://schemas.microsoft.com/office/drawing/2014/main" id="{C470F93B-E8AF-414F-F936-749F0B45CE3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61"/>
          <a:stretch/>
        </p:blipFill>
        <p:spPr>
          <a:xfrm>
            <a:off x="0" y="0"/>
            <a:ext cx="4973836" cy="6858000"/>
          </a:xfrm>
          <a:prstGeom prst="rect">
            <a:avLst/>
          </a:prstGeom>
        </p:spPr>
      </p:pic>
    </p:spTree>
    <p:extLst>
      <p:ext uri="{BB962C8B-B14F-4D97-AF65-F5344CB8AC3E}">
        <p14:creationId xmlns:p14="http://schemas.microsoft.com/office/powerpoint/2010/main" val="14454635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B6785B-BEA6-C6DA-7678-15196633E813}"/>
              </a:ext>
            </a:extLst>
          </p:cNvPr>
          <p:cNvGrpSpPr/>
          <p:nvPr/>
        </p:nvGrpSpPr>
        <p:grpSpPr>
          <a:xfrm>
            <a:off x="-2906973" y="-399151"/>
            <a:ext cx="7765577" cy="7765577"/>
            <a:chOff x="2729553" y="-1678676"/>
            <a:chExt cx="7765577" cy="7765577"/>
          </a:xfrm>
        </p:grpSpPr>
        <p:sp>
          <p:nvSpPr>
            <p:cNvPr id="6" name="Oval 5">
              <a:extLst>
                <a:ext uri="{FF2B5EF4-FFF2-40B4-BE49-F238E27FC236}">
                  <a16:creationId xmlns:a16="http://schemas.microsoft.com/office/drawing/2014/main" id="{B5E04E65-7142-A475-0A7A-B3968B388BE8}"/>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787D349B-B6E9-8039-AABE-2FE4669194E3}"/>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E5BCA434-CA2D-480B-A136-44EC6AA8CE03}"/>
              </a:ext>
            </a:extLst>
          </p:cNvPr>
          <p:cNvSpPr>
            <a:spLocks noGrp="1"/>
          </p:cNvSpPr>
          <p:nvPr>
            <p:ph idx="1"/>
          </p:nvPr>
        </p:nvSpPr>
        <p:spPr>
          <a:xfrm>
            <a:off x="838200" y="1825625"/>
            <a:ext cx="4732283" cy="1159313"/>
          </a:xfrm>
        </p:spPr>
        <p:txBody>
          <a:bodyPr>
            <a:normAutofit/>
          </a:bodyPr>
          <a:lstStyle/>
          <a:p>
            <a:pPr marL="0" indent="0">
              <a:lnSpc>
                <a:spcPct val="107000"/>
              </a:lnSpc>
              <a:spcBef>
                <a:spcPts val="0"/>
              </a:spcBef>
              <a:spcAft>
                <a:spcPts val="800"/>
              </a:spcAft>
              <a:buNone/>
            </a:pPr>
            <a:r>
              <a:rPr lang="fr-CA" sz="2300" b="1" kern="100" dirty="0">
                <a:effectLst/>
                <a:latin typeface="Essential Sans" pitchFamily="2" charset="77"/>
                <a:ea typeface="Aptos" panose="020B0004020202020204" pitchFamily="34" charset="0"/>
                <a:cs typeface="Arial" panose="020B0604020202020204" pitchFamily="34" charset="0"/>
              </a:rPr>
              <a:t>Durée de la capsule </a:t>
            </a:r>
            <a:br>
              <a:rPr lang="en-CA" sz="2300" kern="100" dirty="0">
                <a:latin typeface="Essential Sans" pitchFamily="2" charset="77"/>
                <a:ea typeface="Aptos" panose="020B0004020202020204" pitchFamily="34" charset="0"/>
                <a:cs typeface="Arial" panose="020B0604020202020204" pitchFamily="34" charset="0"/>
              </a:rPr>
            </a:br>
            <a:r>
              <a:rPr lang="fr-CA" sz="2200" dirty="0">
                <a:latin typeface="Essential Sans" pitchFamily="2" charset="77"/>
              </a:rPr>
              <a:t>0 h 3 min 51 s</a:t>
            </a:r>
            <a:endParaRPr lang="en-CA" sz="2200" dirty="0">
              <a:latin typeface="Essential Sans" pitchFamily="2" charset="77"/>
            </a:endParaRPr>
          </a:p>
        </p:txBody>
      </p:sp>
      <p:sp>
        <p:nvSpPr>
          <p:cNvPr id="2" name="Title 1">
            <a:extLst>
              <a:ext uri="{FF2B5EF4-FFF2-40B4-BE49-F238E27FC236}">
                <a16:creationId xmlns:a16="http://schemas.microsoft.com/office/drawing/2014/main" id="{80D300BF-B1E0-A478-4B0E-73B361F80346}"/>
              </a:ext>
            </a:extLst>
          </p:cNvPr>
          <p:cNvSpPr>
            <a:spLocks noGrp="1"/>
          </p:cNvSpPr>
          <p:nvPr>
            <p:ph type="title"/>
          </p:nvPr>
        </p:nvSpPr>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Présentation de la </a:t>
            </a:r>
            <a:r>
              <a:rPr lang="fr-CA" sz="3000" b="1" kern="100" dirty="0">
                <a:solidFill>
                  <a:srgbClr val="FECC2D"/>
                </a:solidFill>
                <a:effectLst/>
                <a:latin typeface="Essential Sans" pitchFamily="2" charset="77"/>
                <a:ea typeface="Times New Roman" panose="02020603050405020304" pitchFamily="18" charset="0"/>
                <a:cs typeface="Times New Roman" panose="02020603050405020304" pitchFamily="18" charset="0"/>
              </a:rPr>
              <a:t>capsule 3</a:t>
            </a:r>
            <a:endParaRPr lang="en-US" sz="3000" dirty="0">
              <a:solidFill>
                <a:srgbClr val="FECC2D"/>
              </a:solidFill>
            </a:endParaRPr>
          </a:p>
        </p:txBody>
      </p:sp>
      <p:sp>
        <p:nvSpPr>
          <p:cNvPr id="9" name="Content Placeholder 2">
            <a:extLst>
              <a:ext uri="{FF2B5EF4-FFF2-40B4-BE49-F238E27FC236}">
                <a16:creationId xmlns:a16="http://schemas.microsoft.com/office/drawing/2014/main" id="{388A2B88-E6FD-F292-CE1E-5439C8EE5CD7}"/>
              </a:ext>
            </a:extLst>
          </p:cNvPr>
          <p:cNvSpPr txBox="1">
            <a:spLocks/>
          </p:cNvSpPr>
          <p:nvPr/>
        </p:nvSpPr>
        <p:spPr>
          <a:xfrm>
            <a:off x="5946229" y="1867665"/>
            <a:ext cx="5479010" cy="48064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Bef>
                <a:spcPts val="0"/>
              </a:spcBef>
              <a:spcAft>
                <a:spcPts val="800"/>
              </a:spcAft>
              <a:buFont typeface="Arial" panose="020B0604020202020204" pitchFamily="34" charset="0"/>
              <a:buNone/>
            </a:pPr>
            <a:r>
              <a:rPr lang="fr-CA" sz="2300" b="1" kern="100" dirty="0">
                <a:latin typeface="Essential Sans" pitchFamily="2" charset="77"/>
                <a:ea typeface="Aptos" panose="020B0004020202020204" pitchFamily="34" charset="0"/>
                <a:cs typeface="Arial" panose="020B0604020202020204" pitchFamily="34" charset="0"/>
              </a:rPr>
              <a:t>Objectifs de la capsule</a:t>
            </a:r>
            <a:endParaRPr lang="en-CA" sz="2300" kern="100" dirty="0">
              <a:latin typeface="Essential Sans" pitchFamily="2" charset="77"/>
              <a:ea typeface="Aptos" panose="020B0004020202020204" pitchFamily="34" charset="0"/>
              <a:cs typeface="Arial" panose="020B0604020202020204" pitchFamily="34" charset="0"/>
            </a:endParaRPr>
          </a:p>
          <a:p>
            <a:pPr marL="0" indent="0" algn="just">
              <a:lnSpc>
                <a:spcPct val="100000"/>
              </a:lnSpc>
              <a:spcBef>
                <a:spcPts val="0"/>
              </a:spcBef>
              <a:spcAft>
                <a:spcPts val="800"/>
              </a:spcAft>
              <a:buFont typeface="Arial" panose="020B0604020202020204" pitchFamily="34" charset="0"/>
              <a:buNone/>
            </a:pPr>
            <a:r>
              <a:rPr lang="fr-CA" sz="2000" kern="100" dirty="0">
                <a:latin typeface="Essential Sans" pitchFamily="2" charset="77"/>
                <a:ea typeface="Aptos" panose="020B0004020202020204" pitchFamily="34" charset="0"/>
                <a:cs typeface="Arial" panose="020B0604020202020204" pitchFamily="34" charset="0"/>
              </a:rPr>
              <a:t>Cette capsule permettra au mentor de : </a:t>
            </a:r>
            <a:endParaRPr lang="en-CA" sz="2000" kern="100" dirty="0">
              <a:latin typeface="Essential Sans" pitchFamily="2" charset="77"/>
              <a:ea typeface="Aptos" panose="020B0004020202020204" pitchFamily="34" charset="0"/>
              <a:cs typeface="Arial" panose="020B0604020202020204" pitchFamily="34" charset="0"/>
            </a:endParaRPr>
          </a:p>
          <a:p>
            <a:pPr lvl="0">
              <a:buClr>
                <a:srgbClr val="FECC2D"/>
              </a:buClr>
            </a:pPr>
            <a:r>
              <a:rPr lang="fr-CA" sz="2000" dirty="0">
                <a:latin typeface="Essential Sans" pitchFamily="2" charset="77"/>
              </a:rPr>
              <a:t>comprendre les rôles du mentor et du parent dans la relation de mentorat;</a:t>
            </a:r>
            <a:endParaRPr lang="en-CA" sz="2000" dirty="0">
              <a:latin typeface="Essential Sans" pitchFamily="2" charset="77"/>
            </a:endParaRPr>
          </a:p>
          <a:p>
            <a:pPr lvl="0">
              <a:buClr>
                <a:srgbClr val="FECC2D"/>
              </a:buClr>
            </a:pPr>
            <a:r>
              <a:rPr lang="fr-CA" sz="2000" dirty="0">
                <a:latin typeface="Essential Sans" pitchFamily="2" charset="77"/>
              </a:rPr>
              <a:t>favoriser une relation de confiance entre le mentor, le parent et le jeune; </a:t>
            </a:r>
            <a:endParaRPr lang="en-CA" sz="2000" dirty="0">
              <a:latin typeface="Essential Sans" pitchFamily="2" charset="77"/>
            </a:endParaRPr>
          </a:p>
          <a:p>
            <a:pPr lvl="0">
              <a:buClr>
                <a:srgbClr val="FECC2D"/>
              </a:buClr>
            </a:pPr>
            <a:r>
              <a:rPr lang="fr-CA" sz="2000" dirty="0">
                <a:latin typeface="Essential Sans" pitchFamily="2" charset="77"/>
              </a:rPr>
              <a:t>faciliter l’implication des parents dans la relation de mentorat.</a:t>
            </a:r>
            <a:endParaRPr lang="en-CA" sz="2000" dirty="0">
              <a:latin typeface="Essential Sans" pitchFamily="2" charset="77"/>
            </a:endParaRPr>
          </a:p>
        </p:txBody>
      </p:sp>
    </p:spTree>
    <p:extLst>
      <p:ext uri="{BB962C8B-B14F-4D97-AF65-F5344CB8AC3E}">
        <p14:creationId xmlns:p14="http://schemas.microsoft.com/office/powerpoint/2010/main" val="3910025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58D37D5-AE6A-42F6-0DE5-0A13A5A005CC}"/>
              </a:ext>
            </a:extLst>
          </p:cNvPr>
          <p:cNvSpPr>
            <a:spLocks noGrp="1"/>
          </p:cNvSpPr>
          <p:nvPr>
            <p:ph type="title"/>
          </p:nvPr>
        </p:nvSpPr>
        <p:spPr>
          <a:xfrm>
            <a:off x="1381990" y="219653"/>
            <a:ext cx="9310255" cy="902565"/>
          </a:xfrm>
        </p:spPr>
        <p:txBody>
          <a:bodyPr>
            <a:normAutofit/>
          </a:bodyPr>
          <a:lstStyle/>
          <a:p>
            <a:r>
              <a:rPr lang="fr-CA" sz="3000" b="1" dirty="0">
                <a:effectLst/>
                <a:latin typeface="Essential Sans" pitchFamily="2" charset="77"/>
                <a:ea typeface="Aptos" panose="020B0004020202020204" pitchFamily="34" charset="0"/>
              </a:rPr>
              <a:t>Visionnement de la </a:t>
            </a:r>
            <a:r>
              <a:rPr lang="fr-CA" sz="3000" b="1" dirty="0">
                <a:solidFill>
                  <a:srgbClr val="FECC2D"/>
                </a:solidFill>
                <a:effectLst/>
                <a:latin typeface="Essential Sans" pitchFamily="2" charset="77"/>
                <a:ea typeface="Aptos" panose="020B0004020202020204" pitchFamily="34" charset="0"/>
              </a:rPr>
              <a:t>capsule </a:t>
            </a:r>
            <a:endParaRPr lang="en-US" sz="3000" dirty="0">
              <a:solidFill>
                <a:srgbClr val="FECC2D"/>
              </a:solidFill>
              <a:latin typeface="Essential Sans" pitchFamily="2" charset="77"/>
            </a:endParaRPr>
          </a:p>
        </p:txBody>
      </p:sp>
      <p:pic>
        <p:nvPicPr>
          <p:cNvPr id="4" name="Collaborer Avec Les Parents-720p">
            <a:hlinkClick r:id="" action="ppaction://media"/>
            <a:extLst>
              <a:ext uri="{FF2B5EF4-FFF2-40B4-BE49-F238E27FC236}">
                <a16:creationId xmlns:a16="http://schemas.microsoft.com/office/drawing/2014/main" id="{C2B7C2AF-1AD0-00FB-5FF9-F5667A3095E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9755" y="1022683"/>
            <a:ext cx="9163371" cy="5154279"/>
          </a:xfrm>
        </p:spPr>
      </p:pic>
    </p:spTree>
    <p:extLst>
      <p:ext uri="{BB962C8B-B14F-4D97-AF65-F5344CB8AC3E}">
        <p14:creationId xmlns:p14="http://schemas.microsoft.com/office/powerpoint/2010/main" val="155930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2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7FE573-4109-E5A2-E41A-0FE59A87E2A1}"/>
              </a:ext>
            </a:extLst>
          </p:cNvPr>
          <p:cNvSpPr>
            <a:spLocks noGrp="1"/>
          </p:cNvSpPr>
          <p:nvPr>
            <p:ph idx="1"/>
          </p:nvPr>
        </p:nvSpPr>
        <p:spPr>
          <a:xfrm>
            <a:off x="4679471" y="1591056"/>
            <a:ext cx="6325227" cy="5013420"/>
          </a:xfrm>
        </p:spPr>
        <p:txBody>
          <a:bodyPr>
            <a:normAutofit/>
          </a:bodyPr>
          <a:lstStyle/>
          <a:p>
            <a:pPr marL="0" marR="0" indent="0">
              <a:lnSpc>
                <a:spcPct val="107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a:t>
            </a:r>
            <a:r>
              <a:rPr lang="fr-CA" sz="2500" b="1" kern="100" dirty="0">
                <a:latin typeface="Essential Sans" pitchFamily="2" charset="77"/>
                <a:ea typeface="Aptos" panose="020B0004020202020204" pitchFamily="34" charset="0"/>
                <a:cs typeface="Arial" panose="020B0604020202020204" pitchFamily="34" charset="0"/>
              </a:rPr>
              <a:t>5</a:t>
            </a:r>
            <a:endParaRPr lang="en-CA" sz="2500" kern="100" dirty="0">
              <a:effectLst/>
              <a:latin typeface="Essential Sans" pitchFamily="2" charset="77"/>
              <a:ea typeface="Aptos" panose="020B0004020202020204" pitchFamily="34" charset="0"/>
              <a:cs typeface="Arial" panose="020B0604020202020204" pitchFamily="34" charset="0"/>
            </a:endParaRPr>
          </a:p>
          <a:p>
            <a:pPr>
              <a:lnSpc>
                <a:spcPct val="107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En tant que mentor, votre rôle consistera parfois à répondre à certaines préoccupations du parent et même à le rassurer. </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7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Pour chacune des situations suivantes, dites ce que vous répondriez au parent.</a:t>
            </a:r>
            <a:endParaRPr lang="en-CA" sz="2000" dirty="0">
              <a:effectLst/>
              <a:latin typeface="Essential Sans" pitchFamily="2" charset="77"/>
              <a:ea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66493BA8-977E-866A-32D8-E00E979734A4}"/>
              </a:ext>
            </a:extLst>
          </p:cNvPr>
          <p:cNvSpPr>
            <a:spLocks noGrp="1"/>
          </p:cNvSpPr>
          <p:nvPr>
            <p:ph type="title"/>
          </p:nvPr>
        </p:nvSpPr>
        <p:spPr>
          <a:xfrm>
            <a:off x="4679471" y="248167"/>
            <a:ext cx="6182360" cy="1325563"/>
          </a:xfrm>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Activités réflexives</a:t>
            </a:r>
            <a:endParaRPr lang="en-US" sz="3000" b="1" dirty="0">
              <a:latin typeface="Essential Sans" pitchFamily="2" charset="77"/>
            </a:endParaRPr>
          </a:p>
        </p:txBody>
      </p:sp>
      <p:pic>
        <p:nvPicPr>
          <p:cNvPr id="5" name="Picture 4">
            <a:extLst>
              <a:ext uri="{FF2B5EF4-FFF2-40B4-BE49-F238E27FC236}">
                <a16:creationId xmlns:a16="http://schemas.microsoft.com/office/drawing/2014/main" id="{F0EACE39-E76E-8969-B6ED-D627103826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2501" y="1672815"/>
            <a:ext cx="4492546" cy="4087905"/>
          </a:xfrm>
          <a:prstGeom prst="rect">
            <a:avLst/>
          </a:prstGeom>
        </p:spPr>
      </p:pic>
    </p:spTree>
    <p:extLst>
      <p:ext uri="{BB962C8B-B14F-4D97-AF65-F5344CB8AC3E}">
        <p14:creationId xmlns:p14="http://schemas.microsoft.com/office/powerpoint/2010/main" val="1919970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14F581-615A-B097-0D3F-C72CF7691CD6}"/>
              </a:ext>
            </a:extLst>
          </p:cNvPr>
          <p:cNvSpPr/>
          <p:nvPr/>
        </p:nvSpPr>
        <p:spPr>
          <a:xfrm>
            <a:off x="766762" y="359570"/>
            <a:ext cx="10667301"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DC1FF3C-1CA7-7B54-2E51-46DC4157BE8E}"/>
              </a:ext>
            </a:extLst>
          </p:cNvPr>
          <p:cNvSpPr txBox="1"/>
          <p:nvPr/>
        </p:nvSpPr>
        <p:spPr>
          <a:xfrm>
            <a:off x="887984" y="390050"/>
            <a:ext cx="5323840" cy="369332"/>
          </a:xfrm>
          <a:prstGeom prst="rect">
            <a:avLst/>
          </a:prstGeom>
          <a:noFill/>
        </p:spPr>
        <p:txBody>
          <a:bodyPr wrap="square" rtlCol="0">
            <a:spAutoFit/>
          </a:bodyPr>
          <a:lstStyle/>
          <a:p>
            <a:r>
              <a:rPr lang="fr-CA" sz="1800" b="1" dirty="0">
                <a:effectLst/>
                <a:latin typeface="Essential Sans" pitchFamily="2" charset="77"/>
                <a:ea typeface="Aptos" panose="020B0004020202020204" pitchFamily="34" charset="0"/>
              </a:rPr>
              <a:t>Quand un parent vous dit…</a:t>
            </a:r>
            <a:endParaRPr lang="en-US" sz="2000" b="1"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38ACEDBB-6064-F0F9-11BB-921835D1BDFE}"/>
              </a:ext>
            </a:extLst>
          </p:cNvPr>
          <p:cNvSpPr txBox="1"/>
          <p:nvPr/>
        </p:nvSpPr>
        <p:spPr>
          <a:xfrm>
            <a:off x="5388807" y="390050"/>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7" name="TextBox 6">
            <a:extLst>
              <a:ext uri="{FF2B5EF4-FFF2-40B4-BE49-F238E27FC236}">
                <a16:creationId xmlns:a16="http://schemas.microsoft.com/office/drawing/2014/main" id="{5C7CD0BC-E3BE-0006-7B58-74D53F9F3708}"/>
              </a:ext>
            </a:extLst>
          </p:cNvPr>
          <p:cNvSpPr txBox="1"/>
          <p:nvPr/>
        </p:nvSpPr>
        <p:spPr>
          <a:xfrm>
            <a:off x="902161" y="996342"/>
            <a:ext cx="4243997" cy="5355312"/>
          </a:xfrm>
          <a:prstGeom prst="rect">
            <a:avLst/>
          </a:prstGeom>
          <a:noFill/>
        </p:spPr>
        <p:txBody>
          <a:bodyPr wrap="square" rtlCol="0">
            <a:spAutoFit/>
          </a:bodyPr>
          <a:lstStyle/>
          <a:p>
            <a:pPr>
              <a:spcAft>
                <a:spcPts val="15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l’impression</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me </a:t>
            </a:r>
            <a:r>
              <a:rPr lang="en-US" dirty="0" err="1">
                <a:latin typeface="Essential Sans" pitchFamily="2" charset="77"/>
              </a:rPr>
              <a:t>volez</a:t>
            </a:r>
            <a:r>
              <a:rPr lang="en-US" dirty="0">
                <a:latin typeface="Essential Sans" pitchFamily="2" charset="77"/>
              </a:rPr>
              <a:t> </a:t>
            </a:r>
            <a:br>
              <a:rPr lang="en-US" dirty="0">
                <a:latin typeface="Essential Sans" pitchFamily="2" charset="77"/>
              </a:rPr>
            </a:br>
            <a:r>
              <a:rPr lang="en-US" dirty="0" err="1">
                <a:latin typeface="Essential Sans" pitchFamily="2" charset="77"/>
              </a:rPr>
              <a:t>mon</a:t>
            </a:r>
            <a:r>
              <a:rPr lang="en-US" dirty="0">
                <a:latin typeface="Essential Sans" pitchFamily="2" charset="77"/>
              </a:rPr>
              <a:t> enfant.</a:t>
            </a:r>
          </a:p>
          <a:p>
            <a:pPr>
              <a:spcAft>
                <a:spcPts val="1500"/>
              </a:spcAft>
            </a:pPr>
            <a:endParaRPr lang="en-US" dirty="0">
              <a:latin typeface="Essential Sans" pitchFamily="2" charset="77"/>
            </a:endParaRPr>
          </a:p>
          <a:p>
            <a:pPr>
              <a:spcAft>
                <a:spcPts val="1500"/>
              </a:spcAft>
            </a:pPr>
            <a:r>
              <a:rPr lang="en-US" dirty="0" err="1">
                <a:latin typeface="Essential Sans" pitchFamily="2" charset="77"/>
              </a:rPr>
              <a:t>C’est</a:t>
            </a:r>
            <a:r>
              <a:rPr lang="en-US" dirty="0">
                <a:latin typeface="Essential Sans" pitchFamily="2" charset="77"/>
              </a:rPr>
              <a:t> trop difficile, je ne </a:t>
            </a:r>
            <a:r>
              <a:rPr lang="en-US" dirty="0" err="1">
                <a:latin typeface="Essential Sans" pitchFamily="2" charset="77"/>
              </a:rPr>
              <a:t>souhaite</a:t>
            </a:r>
            <a:r>
              <a:rPr lang="en-US" dirty="0">
                <a:latin typeface="Essential Sans" pitchFamily="2" charset="77"/>
              </a:rPr>
              <a:t> plus </a:t>
            </a:r>
            <a:br>
              <a:rPr lang="en-US" dirty="0">
                <a:latin typeface="Essential Sans" pitchFamily="2" charset="77"/>
              </a:rPr>
            </a:br>
            <a:r>
              <a:rPr lang="en-US" dirty="0">
                <a:latin typeface="Essential Sans" pitchFamily="2" charset="77"/>
              </a:rPr>
              <a:t>que </a:t>
            </a:r>
            <a:r>
              <a:rPr lang="en-US" dirty="0" err="1">
                <a:latin typeface="Essential Sans" pitchFamily="2" charset="77"/>
              </a:rPr>
              <a:t>mon</a:t>
            </a:r>
            <a:r>
              <a:rPr lang="en-US" dirty="0">
                <a:latin typeface="Essential Sans" pitchFamily="2" charset="77"/>
              </a:rPr>
              <a:t> enfant </a:t>
            </a:r>
            <a:r>
              <a:rPr lang="en-US" dirty="0" err="1">
                <a:latin typeface="Essential Sans" pitchFamily="2" charset="77"/>
              </a:rPr>
              <a:t>participe</a:t>
            </a:r>
            <a:r>
              <a:rPr lang="en-US" dirty="0">
                <a:latin typeface="Essential Sans" pitchFamily="2" charset="77"/>
              </a:rPr>
              <a:t> au </a:t>
            </a:r>
            <a:r>
              <a:rPr lang="en-US" dirty="0" err="1">
                <a:latin typeface="Essential Sans" pitchFamily="2" charset="77"/>
              </a:rPr>
              <a:t>mentorat</a:t>
            </a:r>
            <a:r>
              <a:rPr lang="en-US" dirty="0">
                <a:latin typeface="Essential Sans" pitchFamily="2" charset="77"/>
              </a:rPr>
              <a:t>.</a:t>
            </a:r>
          </a:p>
          <a:p>
            <a:pPr>
              <a:spcAft>
                <a:spcPts val="1500"/>
              </a:spcAft>
            </a:pPr>
            <a:endParaRPr lang="en-US" sz="500" dirty="0">
              <a:latin typeface="Essential Sans" pitchFamily="2" charset="77"/>
            </a:endParaRPr>
          </a:p>
          <a:p>
            <a:pPr>
              <a:spcAft>
                <a:spcPts val="1500"/>
              </a:spcAft>
            </a:pPr>
            <a:r>
              <a:rPr lang="en-US" dirty="0" err="1">
                <a:latin typeface="Essential Sans" pitchFamily="2" charset="77"/>
              </a:rPr>
              <a:t>Vous</a:t>
            </a:r>
            <a:r>
              <a:rPr lang="en-US" dirty="0">
                <a:latin typeface="Essential Sans" pitchFamily="2" charset="77"/>
              </a:rPr>
              <a:t> ne me </a:t>
            </a:r>
            <a:r>
              <a:rPr lang="en-US" dirty="0" err="1">
                <a:latin typeface="Essential Sans" pitchFamily="2" charset="77"/>
              </a:rPr>
              <a:t>parlez</a:t>
            </a:r>
            <a:r>
              <a:rPr lang="en-US" dirty="0">
                <a:latin typeface="Essential Sans" pitchFamily="2" charset="77"/>
              </a:rPr>
              <a:t> jamais de </a:t>
            </a:r>
            <a:r>
              <a:rPr lang="en-US" dirty="0" err="1">
                <a:latin typeface="Essential Sans" pitchFamily="2" charset="77"/>
              </a:rPr>
              <a:t>ce</a:t>
            </a:r>
            <a:r>
              <a:rPr lang="en-US" dirty="0">
                <a:latin typeface="Essential Sans" pitchFamily="2" charset="77"/>
              </a:rPr>
              <a:t> que </a:t>
            </a:r>
            <a:br>
              <a:rPr lang="en-US" dirty="0">
                <a:latin typeface="Essential Sans" pitchFamily="2" charset="77"/>
              </a:rPr>
            </a:b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discutez</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endParaRPr lang="en-US" sz="300" dirty="0">
              <a:latin typeface="Essential Sans" pitchFamily="2" charset="77"/>
            </a:endParaRPr>
          </a:p>
          <a:p>
            <a:pPr>
              <a:spcAft>
                <a:spcPts val="1500"/>
              </a:spcAft>
            </a:pPr>
            <a:r>
              <a:rPr lang="en-US" dirty="0">
                <a:latin typeface="Essential Sans" pitchFamily="2" charset="77"/>
              </a:rPr>
              <a:t>Ce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faites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 </a:t>
            </a:r>
            <a:br>
              <a:rPr lang="en-US" dirty="0">
                <a:latin typeface="Essential Sans" pitchFamily="2" charset="77"/>
              </a:rPr>
            </a:br>
            <a:r>
              <a:rPr lang="en-US" dirty="0">
                <a:latin typeface="Essential Sans" pitchFamily="2" charset="77"/>
              </a:rPr>
              <a:t>ne correspond pas </a:t>
            </a:r>
            <a:r>
              <a:rPr lang="en-US" dirty="0" err="1">
                <a:latin typeface="Essential Sans" pitchFamily="2" charset="77"/>
              </a:rPr>
              <a:t>à</a:t>
            </a:r>
            <a:r>
              <a:rPr lang="en-US" dirty="0">
                <a:latin typeface="Essential Sans" pitchFamily="2" charset="77"/>
              </a:rPr>
              <a:t> </a:t>
            </a:r>
            <a:r>
              <a:rPr lang="en-US" dirty="0" err="1">
                <a:latin typeface="Essential Sans" pitchFamily="2" charset="77"/>
              </a:rPr>
              <a:t>mes</a:t>
            </a:r>
            <a:r>
              <a:rPr lang="en-US" dirty="0">
                <a:latin typeface="Essential Sans" pitchFamily="2" charset="77"/>
              </a:rPr>
              <a:t> </a:t>
            </a:r>
            <a:r>
              <a:rPr lang="en-US" dirty="0" err="1">
                <a:latin typeface="Essential Sans" pitchFamily="2" charset="77"/>
              </a:rPr>
              <a:t>attentes</a:t>
            </a:r>
            <a:r>
              <a:rPr lang="en-US" dirty="0">
                <a:latin typeface="Essential Sans" pitchFamily="2" charset="77"/>
              </a:rPr>
              <a:t>.</a:t>
            </a:r>
          </a:p>
          <a:p>
            <a:pPr>
              <a:spcAft>
                <a:spcPts val="1500"/>
              </a:spcAft>
            </a:pPr>
            <a:r>
              <a:rPr lang="en-US" dirty="0">
                <a:latin typeface="Essential Sans" pitchFamily="2" charset="77"/>
              </a:rPr>
              <a:t>Je </a:t>
            </a:r>
            <a:r>
              <a:rPr lang="en-US" dirty="0" err="1">
                <a:latin typeface="Essential Sans" pitchFamily="2" charset="77"/>
              </a:rPr>
              <a:t>veux</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fassiez</a:t>
            </a:r>
            <a:r>
              <a:rPr lang="en-US" dirty="0">
                <a:latin typeface="Essential Sans" pitchFamily="2" charset="77"/>
              </a:rPr>
              <a:t> plus de </a:t>
            </a:r>
            <a:br>
              <a:rPr lang="en-US" dirty="0">
                <a:latin typeface="Essential Sans" pitchFamily="2" charset="77"/>
              </a:rPr>
            </a:br>
            <a:r>
              <a:rPr lang="en-US" dirty="0">
                <a:latin typeface="Essential Sans" pitchFamily="2" charset="77"/>
              </a:rPr>
              <a:t>devoirs </a:t>
            </a:r>
            <a:r>
              <a:rPr lang="en-US" dirty="0" err="1">
                <a:latin typeface="Essential Sans" pitchFamily="2" charset="77"/>
              </a:rPr>
              <a:t>scolaires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r>
              <a:rPr lang="en-US" dirty="0">
                <a:latin typeface="Essential Sans" pitchFamily="2" charset="77"/>
              </a:rPr>
              <a:t>Je constate que </a:t>
            </a:r>
            <a:r>
              <a:rPr lang="en-US" dirty="0" err="1">
                <a:latin typeface="Essential Sans" pitchFamily="2" charset="77"/>
              </a:rPr>
              <a:t>mon</a:t>
            </a:r>
            <a:r>
              <a:rPr lang="en-US" dirty="0">
                <a:latin typeface="Essential Sans" pitchFamily="2" charset="77"/>
              </a:rPr>
              <a:t> enfant a des </a:t>
            </a:r>
            <a:br>
              <a:rPr lang="en-US" dirty="0">
                <a:latin typeface="Essential Sans" pitchFamily="2" charset="77"/>
              </a:rPr>
            </a:br>
            <a:r>
              <a:rPr lang="en-US" dirty="0" err="1">
                <a:latin typeface="Essential Sans" pitchFamily="2" charset="77"/>
              </a:rPr>
              <a:t>écarts</a:t>
            </a:r>
            <a:r>
              <a:rPr lang="en-US" dirty="0">
                <a:latin typeface="Essential Sans" pitchFamily="2" charset="77"/>
              </a:rPr>
              <a:t> de </a:t>
            </a:r>
            <a:r>
              <a:rPr lang="en-US" dirty="0" err="1">
                <a:latin typeface="Essential Sans" pitchFamily="2" charset="77"/>
              </a:rPr>
              <a:t>comportement</a:t>
            </a:r>
            <a:r>
              <a:rPr lang="en-US" dirty="0">
                <a:latin typeface="Essential Sans" pitchFamily="2" charset="77"/>
              </a:rPr>
              <a:t>.</a:t>
            </a:r>
          </a:p>
        </p:txBody>
      </p:sp>
      <p:cxnSp>
        <p:nvCxnSpPr>
          <p:cNvPr id="8" name="Straight Connector 7">
            <a:extLst>
              <a:ext uri="{FF2B5EF4-FFF2-40B4-BE49-F238E27FC236}">
                <a16:creationId xmlns:a16="http://schemas.microsoft.com/office/drawing/2014/main" id="{C7770A6D-6BEC-038A-7D24-FFCC2C3BE6C7}"/>
              </a:ext>
            </a:extLst>
          </p:cNvPr>
          <p:cNvCxnSpPr/>
          <p:nvPr/>
        </p:nvCxnSpPr>
        <p:spPr>
          <a:xfrm>
            <a:off x="5138881" y="349410"/>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86E2212-D942-C2D9-1493-D30FF5165131}"/>
              </a:ext>
            </a:extLst>
          </p:cNvPr>
          <p:cNvCxnSpPr>
            <a:cxnSpLocks/>
          </p:cNvCxnSpPr>
          <p:nvPr/>
        </p:nvCxnSpPr>
        <p:spPr>
          <a:xfrm>
            <a:off x="5138881" y="827466"/>
            <a:ext cx="0" cy="5573334"/>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B25C3E5-C806-137F-4BCD-8F8922482D25}"/>
              </a:ext>
            </a:extLst>
          </p:cNvPr>
          <p:cNvCxnSpPr>
            <a:cxnSpLocks/>
          </p:cNvCxnSpPr>
          <p:nvPr/>
        </p:nvCxnSpPr>
        <p:spPr>
          <a:xfrm>
            <a:off x="776224" y="2162639"/>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4EB042-A17B-3426-956D-17C12F4B724B}"/>
              </a:ext>
            </a:extLst>
          </p:cNvPr>
          <p:cNvCxnSpPr>
            <a:cxnSpLocks/>
          </p:cNvCxnSpPr>
          <p:nvPr/>
        </p:nvCxnSpPr>
        <p:spPr>
          <a:xfrm>
            <a:off x="776224" y="311431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76EDB8-AED6-D0AD-EC8C-125C0F281163}"/>
              </a:ext>
            </a:extLst>
          </p:cNvPr>
          <p:cNvCxnSpPr>
            <a:cxnSpLocks/>
          </p:cNvCxnSpPr>
          <p:nvPr/>
        </p:nvCxnSpPr>
        <p:spPr>
          <a:xfrm>
            <a:off x="744326" y="413020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61F3077-5C40-7C4A-5A1A-E8F36285201C}"/>
              </a:ext>
            </a:extLst>
          </p:cNvPr>
          <p:cNvCxnSpPr>
            <a:cxnSpLocks/>
          </p:cNvCxnSpPr>
          <p:nvPr/>
        </p:nvCxnSpPr>
        <p:spPr>
          <a:xfrm>
            <a:off x="776224" y="490589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255DC2-4B71-802E-DC6E-B05677E6CF19}"/>
              </a:ext>
            </a:extLst>
          </p:cNvPr>
          <p:cNvCxnSpPr>
            <a:cxnSpLocks/>
          </p:cNvCxnSpPr>
          <p:nvPr/>
        </p:nvCxnSpPr>
        <p:spPr>
          <a:xfrm>
            <a:off x="776224" y="563207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90CF85-82B1-6B21-B025-03332A43E772}"/>
              </a:ext>
            </a:extLst>
          </p:cNvPr>
          <p:cNvCxnSpPr>
            <a:cxnSpLocks/>
          </p:cNvCxnSpPr>
          <p:nvPr/>
        </p:nvCxnSpPr>
        <p:spPr>
          <a:xfrm>
            <a:off x="776224" y="6384765"/>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00269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35F460-F355-5B92-8401-64AA4C052F78}"/>
              </a:ext>
            </a:extLst>
          </p:cNvPr>
          <p:cNvSpPr/>
          <p:nvPr/>
        </p:nvSpPr>
        <p:spPr>
          <a:xfrm>
            <a:off x="766763" y="829339"/>
            <a:ext cx="10673870" cy="1339186"/>
          </a:xfrm>
          <a:prstGeom prst="rect">
            <a:avLst/>
          </a:prstGeom>
          <a:solidFill>
            <a:srgbClr val="FECC2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214F581-615A-B097-0D3F-C72CF7691CD6}"/>
              </a:ext>
            </a:extLst>
          </p:cNvPr>
          <p:cNvSpPr/>
          <p:nvPr/>
        </p:nvSpPr>
        <p:spPr>
          <a:xfrm>
            <a:off x="766762" y="359570"/>
            <a:ext cx="10667301"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DC1FF3C-1CA7-7B54-2E51-46DC4157BE8E}"/>
              </a:ext>
            </a:extLst>
          </p:cNvPr>
          <p:cNvSpPr txBox="1"/>
          <p:nvPr/>
        </p:nvSpPr>
        <p:spPr>
          <a:xfrm>
            <a:off x="887984" y="390050"/>
            <a:ext cx="5323840" cy="369332"/>
          </a:xfrm>
          <a:prstGeom prst="rect">
            <a:avLst/>
          </a:prstGeom>
          <a:noFill/>
        </p:spPr>
        <p:txBody>
          <a:bodyPr wrap="square" rtlCol="0">
            <a:spAutoFit/>
          </a:bodyPr>
          <a:lstStyle/>
          <a:p>
            <a:r>
              <a:rPr lang="fr-CA" sz="1800" b="1" dirty="0">
                <a:effectLst/>
                <a:latin typeface="Essential Sans" pitchFamily="2" charset="77"/>
                <a:ea typeface="Aptos" panose="020B0004020202020204" pitchFamily="34" charset="0"/>
              </a:rPr>
              <a:t>Quand un parent vous dit…</a:t>
            </a:r>
            <a:endParaRPr lang="en-US" sz="2000" b="1"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38ACEDBB-6064-F0F9-11BB-921835D1BDFE}"/>
              </a:ext>
            </a:extLst>
          </p:cNvPr>
          <p:cNvSpPr txBox="1"/>
          <p:nvPr/>
        </p:nvSpPr>
        <p:spPr>
          <a:xfrm>
            <a:off x="5388807" y="390050"/>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7" name="TextBox 6">
            <a:extLst>
              <a:ext uri="{FF2B5EF4-FFF2-40B4-BE49-F238E27FC236}">
                <a16:creationId xmlns:a16="http://schemas.microsoft.com/office/drawing/2014/main" id="{5C7CD0BC-E3BE-0006-7B58-74D53F9F3708}"/>
              </a:ext>
            </a:extLst>
          </p:cNvPr>
          <p:cNvSpPr txBox="1"/>
          <p:nvPr/>
        </p:nvSpPr>
        <p:spPr>
          <a:xfrm>
            <a:off x="902161" y="996342"/>
            <a:ext cx="4158937" cy="5355312"/>
          </a:xfrm>
          <a:prstGeom prst="rect">
            <a:avLst/>
          </a:prstGeom>
          <a:noFill/>
        </p:spPr>
        <p:txBody>
          <a:bodyPr wrap="square" rtlCol="0">
            <a:spAutoFit/>
          </a:bodyPr>
          <a:lstStyle/>
          <a:p>
            <a:pPr>
              <a:spcAft>
                <a:spcPts val="15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l’impression</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me </a:t>
            </a:r>
            <a:r>
              <a:rPr lang="en-US" dirty="0" err="1">
                <a:latin typeface="Essential Sans" pitchFamily="2" charset="77"/>
              </a:rPr>
              <a:t>volez</a:t>
            </a:r>
            <a:r>
              <a:rPr lang="en-US" dirty="0">
                <a:latin typeface="Essential Sans" pitchFamily="2" charset="77"/>
              </a:rPr>
              <a:t> </a:t>
            </a:r>
            <a:br>
              <a:rPr lang="en-US" dirty="0">
                <a:latin typeface="Essential Sans" pitchFamily="2" charset="77"/>
              </a:rPr>
            </a:br>
            <a:r>
              <a:rPr lang="en-US" dirty="0" err="1">
                <a:latin typeface="Essential Sans" pitchFamily="2" charset="77"/>
              </a:rPr>
              <a:t>mon</a:t>
            </a:r>
            <a:r>
              <a:rPr lang="en-US" dirty="0">
                <a:latin typeface="Essential Sans" pitchFamily="2" charset="77"/>
              </a:rPr>
              <a:t> enfant.</a:t>
            </a:r>
          </a:p>
          <a:p>
            <a:pPr>
              <a:spcAft>
                <a:spcPts val="1500"/>
              </a:spcAft>
            </a:pPr>
            <a:endParaRPr lang="en-US" dirty="0">
              <a:latin typeface="Essential Sans" pitchFamily="2" charset="77"/>
            </a:endParaRPr>
          </a:p>
          <a:p>
            <a:pPr>
              <a:spcAft>
                <a:spcPts val="1500"/>
              </a:spcAft>
            </a:pPr>
            <a:r>
              <a:rPr lang="en-US" dirty="0" err="1">
                <a:latin typeface="Essential Sans" pitchFamily="2" charset="77"/>
              </a:rPr>
              <a:t>C’est</a:t>
            </a:r>
            <a:r>
              <a:rPr lang="en-US" dirty="0">
                <a:latin typeface="Essential Sans" pitchFamily="2" charset="77"/>
              </a:rPr>
              <a:t> trop difficile, je ne </a:t>
            </a:r>
            <a:r>
              <a:rPr lang="en-US" dirty="0" err="1">
                <a:latin typeface="Essential Sans" pitchFamily="2" charset="77"/>
              </a:rPr>
              <a:t>souhaite</a:t>
            </a:r>
            <a:r>
              <a:rPr lang="en-US" dirty="0">
                <a:latin typeface="Essential Sans" pitchFamily="2" charset="77"/>
              </a:rPr>
              <a:t> plus </a:t>
            </a:r>
            <a:br>
              <a:rPr lang="en-US" dirty="0">
                <a:latin typeface="Essential Sans" pitchFamily="2" charset="77"/>
              </a:rPr>
            </a:br>
            <a:r>
              <a:rPr lang="en-US" dirty="0">
                <a:latin typeface="Essential Sans" pitchFamily="2" charset="77"/>
              </a:rPr>
              <a:t>que </a:t>
            </a:r>
            <a:r>
              <a:rPr lang="en-US" dirty="0" err="1">
                <a:latin typeface="Essential Sans" pitchFamily="2" charset="77"/>
              </a:rPr>
              <a:t>mon</a:t>
            </a:r>
            <a:r>
              <a:rPr lang="en-US" dirty="0">
                <a:latin typeface="Essential Sans" pitchFamily="2" charset="77"/>
              </a:rPr>
              <a:t> enfant </a:t>
            </a:r>
            <a:r>
              <a:rPr lang="en-US" dirty="0" err="1">
                <a:latin typeface="Essential Sans" pitchFamily="2" charset="77"/>
              </a:rPr>
              <a:t>participe</a:t>
            </a:r>
            <a:r>
              <a:rPr lang="en-US" dirty="0">
                <a:latin typeface="Essential Sans" pitchFamily="2" charset="77"/>
              </a:rPr>
              <a:t> au </a:t>
            </a:r>
            <a:r>
              <a:rPr lang="en-US" dirty="0" err="1">
                <a:latin typeface="Essential Sans" pitchFamily="2" charset="77"/>
              </a:rPr>
              <a:t>mentorat</a:t>
            </a:r>
            <a:r>
              <a:rPr lang="en-US" dirty="0">
                <a:latin typeface="Essential Sans" pitchFamily="2" charset="77"/>
              </a:rPr>
              <a:t>.</a:t>
            </a:r>
          </a:p>
          <a:p>
            <a:pPr>
              <a:spcAft>
                <a:spcPts val="1500"/>
              </a:spcAft>
            </a:pPr>
            <a:endParaRPr lang="en-US" sz="500" dirty="0">
              <a:latin typeface="Essential Sans" pitchFamily="2" charset="77"/>
            </a:endParaRPr>
          </a:p>
          <a:p>
            <a:pPr>
              <a:spcAft>
                <a:spcPts val="1500"/>
              </a:spcAft>
            </a:pPr>
            <a:r>
              <a:rPr lang="en-US" dirty="0" err="1">
                <a:latin typeface="Essential Sans" pitchFamily="2" charset="77"/>
              </a:rPr>
              <a:t>Vous</a:t>
            </a:r>
            <a:r>
              <a:rPr lang="en-US" dirty="0">
                <a:latin typeface="Essential Sans" pitchFamily="2" charset="77"/>
              </a:rPr>
              <a:t> ne me </a:t>
            </a:r>
            <a:r>
              <a:rPr lang="en-US" dirty="0" err="1">
                <a:latin typeface="Essential Sans" pitchFamily="2" charset="77"/>
              </a:rPr>
              <a:t>parlez</a:t>
            </a:r>
            <a:r>
              <a:rPr lang="en-US" dirty="0">
                <a:latin typeface="Essential Sans" pitchFamily="2" charset="77"/>
              </a:rPr>
              <a:t> jamais de </a:t>
            </a:r>
            <a:r>
              <a:rPr lang="en-US" dirty="0" err="1">
                <a:latin typeface="Essential Sans" pitchFamily="2" charset="77"/>
              </a:rPr>
              <a:t>ce</a:t>
            </a:r>
            <a:r>
              <a:rPr lang="en-US" dirty="0">
                <a:latin typeface="Essential Sans" pitchFamily="2" charset="77"/>
              </a:rPr>
              <a:t> que </a:t>
            </a:r>
            <a:br>
              <a:rPr lang="en-US" dirty="0">
                <a:latin typeface="Essential Sans" pitchFamily="2" charset="77"/>
              </a:rPr>
            </a:b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discutez</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endParaRPr lang="en-US" sz="300" dirty="0">
              <a:latin typeface="Essential Sans" pitchFamily="2" charset="77"/>
            </a:endParaRPr>
          </a:p>
          <a:p>
            <a:pPr>
              <a:spcAft>
                <a:spcPts val="1500"/>
              </a:spcAft>
            </a:pPr>
            <a:r>
              <a:rPr lang="en-US" dirty="0">
                <a:latin typeface="Essential Sans" pitchFamily="2" charset="77"/>
              </a:rPr>
              <a:t>Ce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faites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 </a:t>
            </a:r>
            <a:br>
              <a:rPr lang="en-US" dirty="0">
                <a:latin typeface="Essential Sans" pitchFamily="2" charset="77"/>
              </a:rPr>
            </a:br>
            <a:r>
              <a:rPr lang="en-US" dirty="0">
                <a:latin typeface="Essential Sans" pitchFamily="2" charset="77"/>
              </a:rPr>
              <a:t>ne correspond pas </a:t>
            </a:r>
            <a:r>
              <a:rPr lang="en-US" dirty="0" err="1">
                <a:latin typeface="Essential Sans" pitchFamily="2" charset="77"/>
              </a:rPr>
              <a:t>à</a:t>
            </a:r>
            <a:r>
              <a:rPr lang="en-US" dirty="0">
                <a:latin typeface="Essential Sans" pitchFamily="2" charset="77"/>
              </a:rPr>
              <a:t> </a:t>
            </a:r>
            <a:r>
              <a:rPr lang="en-US" dirty="0" err="1">
                <a:latin typeface="Essential Sans" pitchFamily="2" charset="77"/>
              </a:rPr>
              <a:t>mes</a:t>
            </a:r>
            <a:r>
              <a:rPr lang="en-US" dirty="0">
                <a:latin typeface="Essential Sans" pitchFamily="2" charset="77"/>
              </a:rPr>
              <a:t> </a:t>
            </a:r>
            <a:r>
              <a:rPr lang="en-US" dirty="0" err="1">
                <a:latin typeface="Essential Sans" pitchFamily="2" charset="77"/>
              </a:rPr>
              <a:t>attentes</a:t>
            </a:r>
            <a:r>
              <a:rPr lang="en-US" dirty="0">
                <a:latin typeface="Essential Sans" pitchFamily="2" charset="77"/>
              </a:rPr>
              <a:t>.</a:t>
            </a:r>
          </a:p>
          <a:p>
            <a:pPr>
              <a:spcAft>
                <a:spcPts val="1500"/>
              </a:spcAft>
            </a:pPr>
            <a:r>
              <a:rPr lang="en-US" dirty="0">
                <a:latin typeface="Essential Sans" pitchFamily="2" charset="77"/>
              </a:rPr>
              <a:t>Je </a:t>
            </a:r>
            <a:r>
              <a:rPr lang="en-US" dirty="0" err="1">
                <a:latin typeface="Essential Sans" pitchFamily="2" charset="77"/>
              </a:rPr>
              <a:t>veux</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fassiez</a:t>
            </a:r>
            <a:r>
              <a:rPr lang="en-US" dirty="0">
                <a:latin typeface="Essential Sans" pitchFamily="2" charset="77"/>
              </a:rPr>
              <a:t> plus de </a:t>
            </a:r>
            <a:br>
              <a:rPr lang="en-US" dirty="0">
                <a:latin typeface="Essential Sans" pitchFamily="2" charset="77"/>
              </a:rPr>
            </a:br>
            <a:r>
              <a:rPr lang="en-US" dirty="0">
                <a:latin typeface="Essential Sans" pitchFamily="2" charset="77"/>
              </a:rPr>
              <a:t>devoirs </a:t>
            </a:r>
            <a:r>
              <a:rPr lang="en-US" dirty="0" err="1">
                <a:latin typeface="Essential Sans" pitchFamily="2" charset="77"/>
              </a:rPr>
              <a:t>scolaires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r>
              <a:rPr lang="en-US" dirty="0">
                <a:latin typeface="Essential Sans" pitchFamily="2" charset="77"/>
              </a:rPr>
              <a:t>Je constate que </a:t>
            </a:r>
            <a:r>
              <a:rPr lang="en-US" dirty="0" err="1">
                <a:latin typeface="Essential Sans" pitchFamily="2" charset="77"/>
              </a:rPr>
              <a:t>mon</a:t>
            </a:r>
            <a:r>
              <a:rPr lang="en-US" dirty="0">
                <a:latin typeface="Essential Sans" pitchFamily="2" charset="77"/>
              </a:rPr>
              <a:t> enfant a des </a:t>
            </a:r>
            <a:br>
              <a:rPr lang="en-US" dirty="0">
                <a:latin typeface="Essential Sans" pitchFamily="2" charset="77"/>
              </a:rPr>
            </a:br>
            <a:r>
              <a:rPr lang="en-US" dirty="0" err="1">
                <a:latin typeface="Essential Sans" pitchFamily="2" charset="77"/>
              </a:rPr>
              <a:t>écarts</a:t>
            </a:r>
            <a:r>
              <a:rPr lang="en-US" dirty="0">
                <a:latin typeface="Essential Sans" pitchFamily="2" charset="77"/>
              </a:rPr>
              <a:t> de </a:t>
            </a:r>
            <a:r>
              <a:rPr lang="en-US" dirty="0" err="1">
                <a:latin typeface="Essential Sans" pitchFamily="2" charset="77"/>
              </a:rPr>
              <a:t>comportement</a:t>
            </a:r>
            <a:r>
              <a:rPr lang="en-US" dirty="0">
                <a:latin typeface="Essential Sans" pitchFamily="2" charset="77"/>
              </a:rPr>
              <a:t>.</a:t>
            </a:r>
          </a:p>
        </p:txBody>
      </p:sp>
      <p:cxnSp>
        <p:nvCxnSpPr>
          <p:cNvPr id="8" name="Straight Connector 7">
            <a:extLst>
              <a:ext uri="{FF2B5EF4-FFF2-40B4-BE49-F238E27FC236}">
                <a16:creationId xmlns:a16="http://schemas.microsoft.com/office/drawing/2014/main" id="{C7770A6D-6BEC-038A-7D24-FFCC2C3BE6C7}"/>
              </a:ext>
            </a:extLst>
          </p:cNvPr>
          <p:cNvCxnSpPr/>
          <p:nvPr/>
        </p:nvCxnSpPr>
        <p:spPr>
          <a:xfrm>
            <a:off x="5138881" y="349410"/>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86E2212-D942-C2D9-1493-D30FF5165131}"/>
              </a:ext>
            </a:extLst>
          </p:cNvPr>
          <p:cNvCxnSpPr>
            <a:cxnSpLocks/>
          </p:cNvCxnSpPr>
          <p:nvPr/>
        </p:nvCxnSpPr>
        <p:spPr>
          <a:xfrm>
            <a:off x="5138881" y="827466"/>
            <a:ext cx="0" cy="5573334"/>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B25C3E5-C806-137F-4BCD-8F8922482D25}"/>
              </a:ext>
            </a:extLst>
          </p:cNvPr>
          <p:cNvCxnSpPr>
            <a:cxnSpLocks/>
          </p:cNvCxnSpPr>
          <p:nvPr/>
        </p:nvCxnSpPr>
        <p:spPr>
          <a:xfrm>
            <a:off x="776224" y="2162639"/>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4EB042-A17B-3426-956D-17C12F4B724B}"/>
              </a:ext>
            </a:extLst>
          </p:cNvPr>
          <p:cNvCxnSpPr>
            <a:cxnSpLocks/>
          </p:cNvCxnSpPr>
          <p:nvPr/>
        </p:nvCxnSpPr>
        <p:spPr>
          <a:xfrm>
            <a:off x="776224" y="311431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76EDB8-AED6-D0AD-EC8C-125C0F281163}"/>
              </a:ext>
            </a:extLst>
          </p:cNvPr>
          <p:cNvCxnSpPr>
            <a:cxnSpLocks/>
          </p:cNvCxnSpPr>
          <p:nvPr/>
        </p:nvCxnSpPr>
        <p:spPr>
          <a:xfrm>
            <a:off x="744326" y="413020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61F3077-5C40-7C4A-5A1A-E8F36285201C}"/>
              </a:ext>
            </a:extLst>
          </p:cNvPr>
          <p:cNvCxnSpPr>
            <a:cxnSpLocks/>
          </p:cNvCxnSpPr>
          <p:nvPr/>
        </p:nvCxnSpPr>
        <p:spPr>
          <a:xfrm>
            <a:off x="776224" y="490589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255DC2-4B71-802E-DC6E-B05677E6CF19}"/>
              </a:ext>
            </a:extLst>
          </p:cNvPr>
          <p:cNvCxnSpPr>
            <a:cxnSpLocks/>
          </p:cNvCxnSpPr>
          <p:nvPr/>
        </p:nvCxnSpPr>
        <p:spPr>
          <a:xfrm>
            <a:off x="776224" y="563207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90CF85-82B1-6B21-B025-03332A43E772}"/>
              </a:ext>
            </a:extLst>
          </p:cNvPr>
          <p:cNvCxnSpPr>
            <a:cxnSpLocks/>
          </p:cNvCxnSpPr>
          <p:nvPr/>
        </p:nvCxnSpPr>
        <p:spPr>
          <a:xfrm>
            <a:off x="776224" y="6384765"/>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9C1B26A-EF61-F3FE-4D94-FA8CA716CCD8}"/>
              </a:ext>
            </a:extLst>
          </p:cNvPr>
          <p:cNvSpPr txBox="1"/>
          <p:nvPr/>
        </p:nvSpPr>
        <p:spPr>
          <a:xfrm>
            <a:off x="5426662" y="996342"/>
            <a:ext cx="5998576" cy="1077218"/>
          </a:xfrm>
          <a:prstGeom prst="rect">
            <a:avLst/>
          </a:prstGeom>
          <a:noFill/>
        </p:spPr>
        <p:txBody>
          <a:bodyPr wrap="square" rtlCol="0">
            <a:spAutoFit/>
          </a:bodyPr>
          <a:lstStyle/>
          <a:p>
            <a:r>
              <a:rPr lang="en-CA" sz="1600" dirty="0">
                <a:effectLst/>
                <a:latin typeface="Essential Sans Medium" pitchFamily="2" charset="77"/>
              </a:rPr>
              <a:t>Dans la relation, </a:t>
            </a:r>
            <a:r>
              <a:rPr lang="en-CA" sz="1600" dirty="0" err="1">
                <a:effectLst/>
                <a:latin typeface="Essential Sans Medium" pitchFamily="2" charset="77"/>
              </a:rPr>
              <a:t>montrez</a:t>
            </a:r>
            <a:r>
              <a:rPr lang="en-CA" sz="1600" dirty="0">
                <a:effectLst/>
                <a:latin typeface="Essential Sans Medium" pitchFamily="2" charset="77"/>
              </a:rPr>
              <a:t> du respect </a:t>
            </a:r>
            <a:r>
              <a:rPr lang="en-CA" sz="1600" dirty="0" err="1">
                <a:effectLst/>
                <a:latin typeface="Essential Sans Medium" pitchFamily="2" charset="77"/>
              </a:rPr>
              <a:t>envers</a:t>
            </a:r>
            <a:r>
              <a:rPr lang="en-CA" sz="1600" dirty="0">
                <a:effectLst/>
                <a:latin typeface="Essential Sans Medium" pitchFamily="2" charset="77"/>
              </a:rPr>
              <a:t> le parent et </a:t>
            </a:r>
            <a:br>
              <a:rPr lang="en-CA" sz="1600" dirty="0">
                <a:effectLst/>
                <a:latin typeface="Essential Sans Medium" pitchFamily="2" charset="77"/>
              </a:rPr>
            </a:br>
            <a:r>
              <a:rPr lang="en-CA" sz="1600" dirty="0" err="1">
                <a:effectLst/>
                <a:latin typeface="Essential Sans Medium" pitchFamily="2" charset="77"/>
              </a:rPr>
              <a:t>accordez-lui</a:t>
            </a:r>
            <a:r>
              <a:rPr lang="en-CA" sz="1600" dirty="0">
                <a:effectLst/>
                <a:latin typeface="Essential Sans Medium" pitchFamily="2" charset="77"/>
              </a:rPr>
              <a:t> de </a:t>
            </a:r>
            <a:r>
              <a:rPr lang="en-CA" sz="1600" dirty="0" err="1">
                <a:effectLst/>
                <a:latin typeface="Essential Sans Medium" pitchFamily="2" charset="77"/>
              </a:rPr>
              <a:t>l’importance</a:t>
            </a:r>
            <a:r>
              <a:rPr lang="en-CA" sz="1600" dirty="0">
                <a:effectLst/>
                <a:latin typeface="Essential Sans Medium" pitchFamily="2" charset="77"/>
              </a:rPr>
              <a:t> pour </a:t>
            </a:r>
            <a:r>
              <a:rPr lang="en-CA" sz="1600" dirty="0" err="1">
                <a:effectLst/>
                <a:latin typeface="Essential Sans Medium" pitchFamily="2" charset="77"/>
              </a:rPr>
              <a:t>contribuer</a:t>
            </a:r>
            <a:r>
              <a:rPr lang="en-CA" sz="1600" dirty="0">
                <a:effectLst/>
                <a:latin typeface="Essential Sans Medium" pitchFamily="2" charset="77"/>
              </a:rPr>
              <a:t> au succès du programme de </a:t>
            </a:r>
            <a:r>
              <a:rPr lang="en-CA" sz="1600" dirty="0" err="1">
                <a:effectLst/>
                <a:latin typeface="Essential Sans Medium" pitchFamily="2" charset="77"/>
              </a:rPr>
              <a:t>mentorat</a:t>
            </a:r>
            <a:r>
              <a:rPr lang="en-CA" sz="1600" dirty="0">
                <a:effectLst/>
                <a:latin typeface="Essential Sans Medium" pitchFamily="2" charset="77"/>
              </a:rPr>
              <a:t>. Il </a:t>
            </a:r>
            <a:r>
              <a:rPr lang="en-CA" sz="1600" dirty="0" err="1">
                <a:effectLst/>
                <a:latin typeface="Essential Sans Medium" pitchFamily="2" charset="77"/>
              </a:rPr>
              <a:t>est</a:t>
            </a:r>
            <a:r>
              <a:rPr lang="en-CA" sz="1600" dirty="0">
                <a:effectLst/>
                <a:latin typeface="Essential Sans Medium" pitchFamily="2" charset="77"/>
              </a:rPr>
              <a:t> important de </a:t>
            </a:r>
            <a:r>
              <a:rPr lang="en-CA" sz="1600" dirty="0" err="1">
                <a:effectLst/>
                <a:latin typeface="Essential Sans Medium" pitchFamily="2" charset="77"/>
              </a:rPr>
              <a:t>mettre</a:t>
            </a:r>
            <a:r>
              <a:rPr lang="en-CA" sz="1600" dirty="0">
                <a:effectLst/>
                <a:latin typeface="Essential Sans Medium" pitchFamily="2" charset="77"/>
              </a:rPr>
              <a:t> le parent </a:t>
            </a:r>
            <a:r>
              <a:rPr lang="en-CA" sz="1600" dirty="0" err="1">
                <a:effectLst/>
                <a:latin typeface="Essential Sans Medium" pitchFamily="2" charset="77"/>
              </a:rPr>
              <a:t>en</a:t>
            </a:r>
            <a:r>
              <a:rPr lang="en-CA" sz="1600" dirty="0">
                <a:effectLst/>
                <a:latin typeface="Essential Sans Medium" pitchFamily="2" charset="77"/>
              </a:rPr>
              <a:t> </a:t>
            </a:r>
            <a:r>
              <a:rPr lang="en-CA" sz="1600" dirty="0" err="1">
                <a:effectLst/>
                <a:latin typeface="Essential Sans Medium" pitchFamily="2" charset="77"/>
              </a:rPr>
              <a:t>confiance</a:t>
            </a:r>
            <a:r>
              <a:rPr lang="en-CA" sz="1600" dirty="0">
                <a:effectLst/>
                <a:latin typeface="Essential Sans Medium" pitchFamily="2" charset="77"/>
              </a:rPr>
              <a:t> tout </a:t>
            </a:r>
            <a:r>
              <a:rPr lang="en-CA" sz="1600" dirty="0" err="1">
                <a:effectLst/>
                <a:latin typeface="Essential Sans Medium" pitchFamily="2" charset="77"/>
              </a:rPr>
              <a:t>en</a:t>
            </a:r>
            <a:r>
              <a:rPr lang="en-CA" sz="1600" dirty="0">
                <a:effectLst/>
                <a:latin typeface="Essential Sans Medium" pitchFamily="2" charset="77"/>
              </a:rPr>
              <a:t> </a:t>
            </a:r>
            <a:r>
              <a:rPr lang="en-CA" sz="1600" dirty="0" err="1">
                <a:effectLst/>
                <a:latin typeface="Essential Sans Medium" pitchFamily="2" charset="77"/>
              </a:rPr>
              <a:t>délimitant</a:t>
            </a:r>
            <a:r>
              <a:rPr lang="en-CA" sz="1600" dirty="0">
                <a:effectLst/>
                <a:latin typeface="Essential Sans Medium" pitchFamily="2" charset="77"/>
              </a:rPr>
              <a:t> </a:t>
            </a:r>
            <a:r>
              <a:rPr lang="en-CA" sz="1600" dirty="0" err="1">
                <a:effectLst/>
                <a:latin typeface="Essential Sans Medium" pitchFamily="2" charset="77"/>
              </a:rPr>
              <a:t>ou</a:t>
            </a:r>
            <a:r>
              <a:rPr lang="en-CA" sz="1600" dirty="0">
                <a:effectLst/>
                <a:latin typeface="Essential Sans Medium" pitchFamily="2" charset="77"/>
              </a:rPr>
              <a:t> </a:t>
            </a:r>
            <a:r>
              <a:rPr lang="en-CA" sz="1600" dirty="0" err="1">
                <a:effectLst/>
                <a:latin typeface="Essential Sans Medium" pitchFamily="2" charset="77"/>
              </a:rPr>
              <a:t>en</a:t>
            </a:r>
            <a:r>
              <a:rPr lang="en-CA" sz="1600" dirty="0">
                <a:effectLst/>
                <a:latin typeface="Essential Sans Medium" pitchFamily="2" charset="77"/>
              </a:rPr>
              <a:t> </a:t>
            </a:r>
            <a:r>
              <a:rPr lang="en-CA" sz="1600" dirty="0" err="1">
                <a:effectLst/>
                <a:latin typeface="Essential Sans Medium" pitchFamily="2" charset="77"/>
              </a:rPr>
              <a:t>précisant</a:t>
            </a:r>
            <a:r>
              <a:rPr lang="en-CA" sz="1600" dirty="0">
                <a:effectLst/>
                <a:latin typeface="Essential Sans Medium" pitchFamily="2" charset="77"/>
              </a:rPr>
              <a:t> </a:t>
            </a:r>
            <a:r>
              <a:rPr lang="en-CA" sz="1600" dirty="0" err="1">
                <a:effectLst/>
                <a:latin typeface="Essential Sans Medium" pitchFamily="2" charset="77"/>
              </a:rPr>
              <a:t>vos</a:t>
            </a:r>
            <a:r>
              <a:rPr lang="en-CA" sz="1600" dirty="0">
                <a:effectLst/>
                <a:latin typeface="Essential Sans Medium" pitchFamily="2" charset="77"/>
              </a:rPr>
              <a:t> </a:t>
            </a:r>
            <a:r>
              <a:rPr lang="en-CA" sz="1600" dirty="0" err="1">
                <a:effectLst/>
                <a:latin typeface="Essential Sans Medium" pitchFamily="2" charset="77"/>
              </a:rPr>
              <a:t>rôles</a:t>
            </a:r>
            <a:r>
              <a:rPr lang="en-CA" sz="1600" dirty="0">
                <a:effectLst/>
                <a:latin typeface="Essential Sans Medium" pitchFamily="2" charset="77"/>
              </a:rPr>
              <a:t> </a:t>
            </a:r>
            <a:r>
              <a:rPr lang="en-CA" sz="1600" dirty="0" err="1">
                <a:effectLst/>
                <a:latin typeface="Essential Sans Medium" pitchFamily="2" charset="77"/>
              </a:rPr>
              <a:t>respectifs</a:t>
            </a:r>
            <a:r>
              <a:rPr lang="en-CA" sz="1600" dirty="0">
                <a:effectLst/>
                <a:latin typeface="Essential Sans Medium" pitchFamily="2" charset="77"/>
              </a:rPr>
              <a:t>.</a:t>
            </a:r>
          </a:p>
        </p:txBody>
      </p:sp>
    </p:spTree>
    <p:extLst>
      <p:ext uri="{BB962C8B-B14F-4D97-AF65-F5344CB8AC3E}">
        <p14:creationId xmlns:p14="http://schemas.microsoft.com/office/powerpoint/2010/main" val="2285231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35F460-F355-5B92-8401-64AA4C052F78}"/>
              </a:ext>
            </a:extLst>
          </p:cNvPr>
          <p:cNvSpPr/>
          <p:nvPr/>
        </p:nvSpPr>
        <p:spPr>
          <a:xfrm>
            <a:off x="766763" y="2168525"/>
            <a:ext cx="10673870" cy="1956908"/>
          </a:xfrm>
          <a:prstGeom prst="rect">
            <a:avLst/>
          </a:prstGeom>
          <a:solidFill>
            <a:srgbClr val="FECC2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214F581-615A-B097-0D3F-C72CF7691CD6}"/>
              </a:ext>
            </a:extLst>
          </p:cNvPr>
          <p:cNvSpPr/>
          <p:nvPr/>
        </p:nvSpPr>
        <p:spPr>
          <a:xfrm>
            <a:off x="766762" y="359570"/>
            <a:ext cx="10667301"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DC1FF3C-1CA7-7B54-2E51-46DC4157BE8E}"/>
              </a:ext>
            </a:extLst>
          </p:cNvPr>
          <p:cNvSpPr txBox="1"/>
          <p:nvPr/>
        </p:nvSpPr>
        <p:spPr>
          <a:xfrm>
            <a:off x="887984" y="390050"/>
            <a:ext cx="5323840" cy="369332"/>
          </a:xfrm>
          <a:prstGeom prst="rect">
            <a:avLst/>
          </a:prstGeom>
          <a:noFill/>
        </p:spPr>
        <p:txBody>
          <a:bodyPr wrap="square" rtlCol="0">
            <a:spAutoFit/>
          </a:bodyPr>
          <a:lstStyle/>
          <a:p>
            <a:r>
              <a:rPr lang="fr-CA" sz="1800" b="1" dirty="0">
                <a:effectLst/>
                <a:latin typeface="Essential Sans" pitchFamily="2" charset="77"/>
                <a:ea typeface="Aptos" panose="020B0004020202020204" pitchFamily="34" charset="0"/>
              </a:rPr>
              <a:t>Quand un parent vous dit…</a:t>
            </a:r>
            <a:endParaRPr lang="en-US" sz="2000" b="1"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38ACEDBB-6064-F0F9-11BB-921835D1BDFE}"/>
              </a:ext>
            </a:extLst>
          </p:cNvPr>
          <p:cNvSpPr txBox="1"/>
          <p:nvPr/>
        </p:nvSpPr>
        <p:spPr>
          <a:xfrm>
            <a:off x="5388807" y="390050"/>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7" name="TextBox 6">
            <a:extLst>
              <a:ext uri="{FF2B5EF4-FFF2-40B4-BE49-F238E27FC236}">
                <a16:creationId xmlns:a16="http://schemas.microsoft.com/office/drawing/2014/main" id="{5C7CD0BC-E3BE-0006-7B58-74D53F9F3708}"/>
              </a:ext>
            </a:extLst>
          </p:cNvPr>
          <p:cNvSpPr txBox="1"/>
          <p:nvPr/>
        </p:nvSpPr>
        <p:spPr>
          <a:xfrm>
            <a:off x="902161" y="996342"/>
            <a:ext cx="4158937" cy="5355312"/>
          </a:xfrm>
          <a:prstGeom prst="rect">
            <a:avLst/>
          </a:prstGeom>
          <a:noFill/>
        </p:spPr>
        <p:txBody>
          <a:bodyPr wrap="square" rtlCol="0">
            <a:spAutoFit/>
          </a:bodyPr>
          <a:lstStyle/>
          <a:p>
            <a:pPr>
              <a:spcAft>
                <a:spcPts val="15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l’impression</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me </a:t>
            </a:r>
            <a:r>
              <a:rPr lang="en-US" dirty="0" err="1">
                <a:latin typeface="Essential Sans" pitchFamily="2" charset="77"/>
              </a:rPr>
              <a:t>volez</a:t>
            </a:r>
            <a:r>
              <a:rPr lang="en-US" dirty="0">
                <a:latin typeface="Essential Sans" pitchFamily="2" charset="77"/>
              </a:rPr>
              <a:t> </a:t>
            </a:r>
            <a:br>
              <a:rPr lang="en-US" dirty="0">
                <a:latin typeface="Essential Sans" pitchFamily="2" charset="77"/>
              </a:rPr>
            </a:br>
            <a:r>
              <a:rPr lang="en-US" dirty="0" err="1">
                <a:latin typeface="Essential Sans" pitchFamily="2" charset="77"/>
              </a:rPr>
              <a:t>mon</a:t>
            </a:r>
            <a:r>
              <a:rPr lang="en-US" dirty="0">
                <a:latin typeface="Essential Sans" pitchFamily="2" charset="77"/>
              </a:rPr>
              <a:t> enfant.</a:t>
            </a:r>
          </a:p>
          <a:p>
            <a:pPr>
              <a:spcAft>
                <a:spcPts val="1500"/>
              </a:spcAft>
            </a:pPr>
            <a:endParaRPr lang="en-US" dirty="0">
              <a:latin typeface="Essential Sans" pitchFamily="2" charset="77"/>
            </a:endParaRPr>
          </a:p>
          <a:p>
            <a:pPr>
              <a:spcAft>
                <a:spcPts val="1500"/>
              </a:spcAft>
            </a:pPr>
            <a:r>
              <a:rPr lang="en-US" dirty="0" err="1">
                <a:latin typeface="Essential Sans" pitchFamily="2" charset="77"/>
              </a:rPr>
              <a:t>C’est</a:t>
            </a:r>
            <a:r>
              <a:rPr lang="en-US" dirty="0">
                <a:latin typeface="Essential Sans" pitchFamily="2" charset="77"/>
              </a:rPr>
              <a:t> trop difficile, je ne </a:t>
            </a:r>
            <a:r>
              <a:rPr lang="en-US" dirty="0" err="1">
                <a:latin typeface="Essential Sans" pitchFamily="2" charset="77"/>
              </a:rPr>
              <a:t>souhaite</a:t>
            </a:r>
            <a:r>
              <a:rPr lang="en-US" dirty="0">
                <a:latin typeface="Essential Sans" pitchFamily="2" charset="77"/>
              </a:rPr>
              <a:t> plus </a:t>
            </a:r>
            <a:br>
              <a:rPr lang="en-US" dirty="0">
                <a:latin typeface="Essential Sans" pitchFamily="2" charset="77"/>
              </a:rPr>
            </a:br>
            <a:r>
              <a:rPr lang="en-US" dirty="0">
                <a:latin typeface="Essential Sans" pitchFamily="2" charset="77"/>
              </a:rPr>
              <a:t>que </a:t>
            </a:r>
            <a:r>
              <a:rPr lang="en-US" dirty="0" err="1">
                <a:latin typeface="Essential Sans" pitchFamily="2" charset="77"/>
              </a:rPr>
              <a:t>mon</a:t>
            </a:r>
            <a:r>
              <a:rPr lang="en-US" dirty="0">
                <a:latin typeface="Essential Sans" pitchFamily="2" charset="77"/>
              </a:rPr>
              <a:t> enfant </a:t>
            </a:r>
            <a:r>
              <a:rPr lang="en-US" dirty="0" err="1">
                <a:latin typeface="Essential Sans" pitchFamily="2" charset="77"/>
              </a:rPr>
              <a:t>participe</a:t>
            </a:r>
            <a:r>
              <a:rPr lang="en-US" dirty="0">
                <a:latin typeface="Essential Sans" pitchFamily="2" charset="77"/>
              </a:rPr>
              <a:t> au </a:t>
            </a:r>
            <a:r>
              <a:rPr lang="en-US" dirty="0" err="1">
                <a:latin typeface="Essential Sans" pitchFamily="2" charset="77"/>
              </a:rPr>
              <a:t>mentorat</a:t>
            </a:r>
            <a:r>
              <a:rPr lang="en-US" dirty="0">
                <a:latin typeface="Essential Sans" pitchFamily="2" charset="77"/>
              </a:rPr>
              <a:t>.</a:t>
            </a:r>
          </a:p>
          <a:p>
            <a:pPr>
              <a:spcAft>
                <a:spcPts val="1500"/>
              </a:spcAft>
            </a:pPr>
            <a:endParaRPr lang="en-US" sz="500" dirty="0">
              <a:latin typeface="Essential Sans" pitchFamily="2" charset="77"/>
            </a:endParaRPr>
          </a:p>
          <a:p>
            <a:pPr>
              <a:spcAft>
                <a:spcPts val="1500"/>
              </a:spcAft>
            </a:pPr>
            <a:r>
              <a:rPr lang="en-US" dirty="0" err="1">
                <a:latin typeface="Essential Sans" pitchFamily="2" charset="77"/>
              </a:rPr>
              <a:t>Vous</a:t>
            </a:r>
            <a:r>
              <a:rPr lang="en-US" dirty="0">
                <a:latin typeface="Essential Sans" pitchFamily="2" charset="77"/>
              </a:rPr>
              <a:t> ne me </a:t>
            </a:r>
            <a:r>
              <a:rPr lang="en-US" dirty="0" err="1">
                <a:latin typeface="Essential Sans" pitchFamily="2" charset="77"/>
              </a:rPr>
              <a:t>parlez</a:t>
            </a:r>
            <a:r>
              <a:rPr lang="en-US" dirty="0">
                <a:latin typeface="Essential Sans" pitchFamily="2" charset="77"/>
              </a:rPr>
              <a:t> jamais de </a:t>
            </a:r>
            <a:r>
              <a:rPr lang="en-US" dirty="0" err="1">
                <a:latin typeface="Essential Sans" pitchFamily="2" charset="77"/>
              </a:rPr>
              <a:t>ce</a:t>
            </a:r>
            <a:r>
              <a:rPr lang="en-US" dirty="0">
                <a:latin typeface="Essential Sans" pitchFamily="2" charset="77"/>
              </a:rPr>
              <a:t> que </a:t>
            </a:r>
            <a:br>
              <a:rPr lang="en-US" dirty="0">
                <a:latin typeface="Essential Sans" pitchFamily="2" charset="77"/>
              </a:rPr>
            </a:b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discutez</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endParaRPr lang="en-US" sz="300" dirty="0">
              <a:latin typeface="Essential Sans" pitchFamily="2" charset="77"/>
            </a:endParaRPr>
          </a:p>
          <a:p>
            <a:pPr>
              <a:spcAft>
                <a:spcPts val="1500"/>
              </a:spcAft>
            </a:pPr>
            <a:r>
              <a:rPr lang="en-US" dirty="0">
                <a:latin typeface="Essential Sans" pitchFamily="2" charset="77"/>
              </a:rPr>
              <a:t>Ce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faites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 </a:t>
            </a:r>
            <a:br>
              <a:rPr lang="en-US" dirty="0">
                <a:latin typeface="Essential Sans" pitchFamily="2" charset="77"/>
              </a:rPr>
            </a:br>
            <a:r>
              <a:rPr lang="en-US" dirty="0">
                <a:latin typeface="Essential Sans" pitchFamily="2" charset="77"/>
              </a:rPr>
              <a:t>ne correspond pas </a:t>
            </a:r>
            <a:r>
              <a:rPr lang="en-US" dirty="0" err="1">
                <a:latin typeface="Essential Sans" pitchFamily="2" charset="77"/>
              </a:rPr>
              <a:t>à</a:t>
            </a:r>
            <a:r>
              <a:rPr lang="en-US" dirty="0">
                <a:latin typeface="Essential Sans" pitchFamily="2" charset="77"/>
              </a:rPr>
              <a:t> </a:t>
            </a:r>
            <a:r>
              <a:rPr lang="en-US" dirty="0" err="1">
                <a:latin typeface="Essential Sans" pitchFamily="2" charset="77"/>
              </a:rPr>
              <a:t>mes</a:t>
            </a:r>
            <a:r>
              <a:rPr lang="en-US" dirty="0">
                <a:latin typeface="Essential Sans" pitchFamily="2" charset="77"/>
              </a:rPr>
              <a:t> </a:t>
            </a:r>
            <a:r>
              <a:rPr lang="en-US" dirty="0" err="1">
                <a:latin typeface="Essential Sans" pitchFamily="2" charset="77"/>
              </a:rPr>
              <a:t>attentes</a:t>
            </a:r>
            <a:r>
              <a:rPr lang="en-US" dirty="0">
                <a:latin typeface="Essential Sans" pitchFamily="2" charset="77"/>
              </a:rPr>
              <a:t>.</a:t>
            </a:r>
          </a:p>
          <a:p>
            <a:pPr>
              <a:spcAft>
                <a:spcPts val="1500"/>
              </a:spcAft>
            </a:pPr>
            <a:r>
              <a:rPr lang="en-US" dirty="0">
                <a:latin typeface="Essential Sans" pitchFamily="2" charset="77"/>
              </a:rPr>
              <a:t>Je </a:t>
            </a:r>
            <a:r>
              <a:rPr lang="en-US" dirty="0" err="1">
                <a:latin typeface="Essential Sans" pitchFamily="2" charset="77"/>
              </a:rPr>
              <a:t>veux</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fassiez</a:t>
            </a:r>
            <a:r>
              <a:rPr lang="en-US" dirty="0">
                <a:latin typeface="Essential Sans" pitchFamily="2" charset="77"/>
              </a:rPr>
              <a:t> plus de </a:t>
            </a:r>
            <a:br>
              <a:rPr lang="en-US" dirty="0">
                <a:latin typeface="Essential Sans" pitchFamily="2" charset="77"/>
              </a:rPr>
            </a:br>
            <a:r>
              <a:rPr lang="en-US" dirty="0">
                <a:latin typeface="Essential Sans" pitchFamily="2" charset="77"/>
              </a:rPr>
              <a:t>devoirs </a:t>
            </a:r>
            <a:r>
              <a:rPr lang="en-US" dirty="0" err="1">
                <a:latin typeface="Essential Sans" pitchFamily="2" charset="77"/>
              </a:rPr>
              <a:t>scolaires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r>
              <a:rPr lang="en-US" dirty="0">
                <a:latin typeface="Essential Sans" pitchFamily="2" charset="77"/>
              </a:rPr>
              <a:t>Je constate que </a:t>
            </a:r>
            <a:r>
              <a:rPr lang="en-US" dirty="0" err="1">
                <a:latin typeface="Essential Sans" pitchFamily="2" charset="77"/>
              </a:rPr>
              <a:t>mon</a:t>
            </a:r>
            <a:r>
              <a:rPr lang="en-US" dirty="0">
                <a:latin typeface="Essential Sans" pitchFamily="2" charset="77"/>
              </a:rPr>
              <a:t> enfant a des </a:t>
            </a:r>
            <a:br>
              <a:rPr lang="en-US" dirty="0">
                <a:latin typeface="Essential Sans" pitchFamily="2" charset="77"/>
              </a:rPr>
            </a:br>
            <a:r>
              <a:rPr lang="en-US" dirty="0" err="1">
                <a:latin typeface="Essential Sans" pitchFamily="2" charset="77"/>
              </a:rPr>
              <a:t>écarts</a:t>
            </a:r>
            <a:r>
              <a:rPr lang="en-US" dirty="0">
                <a:latin typeface="Essential Sans" pitchFamily="2" charset="77"/>
              </a:rPr>
              <a:t> de </a:t>
            </a:r>
            <a:r>
              <a:rPr lang="en-US" dirty="0" err="1">
                <a:latin typeface="Essential Sans" pitchFamily="2" charset="77"/>
              </a:rPr>
              <a:t>comportement</a:t>
            </a:r>
            <a:r>
              <a:rPr lang="en-US" dirty="0">
                <a:latin typeface="Essential Sans" pitchFamily="2" charset="77"/>
              </a:rPr>
              <a:t>.</a:t>
            </a:r>
          </a:p>
        </p:txBody>
      </p:sp>
      <p:cxnSp>
        <p:nvCxnSpPr>
          <p:cNvPr id="8" name="Straight Connector 7">
            <a:extLst>
              <a:ext uri="{FF2B5EF4-FFF2-40B4-BE49-F238E27FC236}">
                <a16:creationId xmlns:a16="http://schemas.microsoft.com/office/drawing/2014/main" id="{C7770A6D-6BEC-038A-7D24-FFCC2C3BE6C7}"/>
              </a:ext>
            </a:extLst>
          </p:cNvPr>
          <p:cNvCxnSpPr/>
          <p:nvPr/>
        </p:nvCxnSpPr>
        <p:spPr>
          <a:xfrm>
            <a:off x="5138881" y="349410"/>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86E2212-D942-C2D9-1493-D30FF5165131}"/>
              </a:ext>
            </a:extLst>
          </p:cNvPr>
          <p:cNvCxnSpPr>
            <a:cxnSpLocks/>
          </p:cNvCxnSpPr>
          <p:nvPr/>
        </p:nvCxnSpPr>
        <p:spPr>
          <a:xfrm>
            <a:off x="5138881" y="827466"/>
            <a:ext cx="0" cy="5573334"/>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B25C3E5-C806-137F-4BCD-8F8922482D25}"/>
              </a:ext>
            </a:extLst>
          </p:cNvPr>
          <p:cNvCxnSpPr>
            <a:cxnSpLocks/>
          </p:cNvCxnSpPr>
          <p:nvPr/>
        </p:nvCxnSpPr>
        <p:spPr>
          <a:xfrm>
            <a:off x="776224" y="2162639"/>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4EB042-A17B-3426-956D-17C12F4B724B}"/>
              </a:ext>
            </a:extLst>
          </p:cNvPr>
          <p:cNvCxnSpPr>
            <a:cxnSpLocks/>
          </p:cNvCxnSpPr>
          <p:nvPr/>
        </p:nvCxnSpPr>
        <p:spPr>
          <a:xfrm>
            <a:off x="776224" y="3114314"/>
            <a:ext cx="436993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76EDB8-AED6-D0AD-EC8C-125C0F281163}"/>
              </a:ext>
            </a:extLst>
          </p:cNvPr>
          <p:cNvCxnSpPr>
            <a:cxnSpLocks/>
          </p:cNvCxnSpPr>
          <p:nvPr/>
        </p:nvCxnSpPr>
        <p:spPr>
          <a:xfrm>
            <a:off x="744326" y="413020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61F3077-5C40-7C4A-5A1A-E8F36285201C}"/>
              </a:ext>
            </a:extLst>
          </p:cNvPr>
          <p:cNvCxnSpPr>
            <a:cxnSpLocks/>
          </p:cNvCxnSpPr>
          <p:nvPr/>
        </p:nvCxnSpPr>
        <p:spPr>
          <a:xfrm>
            <a:off x="776224" y="490589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255DC2-4B71-802E-DC6E-B05677E6CF19}"/>
              </a:ext>
            </a:extLst>
          </p:cNvPr>
          <p:cNvCxnSpPr>
            <a:cxnSpLocks/>
          </p:cNvCxnSpPr>
          <p:nvPr/>
        </p:nvCxnSpPr>
        <p:spPr>
          <a:xfrm>
            <a:off x="776224" y="5632074"/>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90CF85-82B1-6B21-B025-03332A43E772}"/>
              </a:ext>
            </a:extLst>
          </p:cNvPr>
          <p:cNvCxnSpPr>
            <a:cxnSpLocks/>
          </p:cNvCxnSpPr>
          <p:nvPr/>
        </p:nvCxnSpPr>
        <p:spPr>
          <a:xfrm>
            <a:off x="776224" y="6384765"/>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9C1B26A-EF61-F3FE-4D94-FA8CA716CCD8}"/>
              </a:ext>
            </a:extLst>
          </p:cNvPr>
          <p:cNvSpPr txBox="1"/>
          <p:nvPr/>
        </p:nvSpPr>
        <p:spPr>
          <a:xfrm>
            <a:off x="5426662" y="996342"/>
            <a:ext cx="5998576" cy="1077218"/>
          </a:xfrm>
          <a:prstGeom prst="rect">
            <a:avLst/>
          </a:prstGeom>
          <a:noFill/>
        </p:spPr>
        <p:txBody>
          <a:bodyPr wrap="square" rtlCol="0">
            <a:spAutoFit/>
          </a:bodyPr>
          <a:lstStyle/>
          <a:p>
            <a:r>
              <a:rPr lang="en-CA" sz="1600" dirty="0">
                <a:effectLst/>
                <a:latin typeface="Essential Sans" pitchFamily="2" charset="77"/>
              </a:rPr>
              <a:t>Dans la relation, </a:t>
            </a:r>
            <a:r>
              <a:rPr lang="en-CA" sz="1600" dirty="0" err="1">
                <a:effectLst/>
                <a:latin typeface="Essential Sans" pitchFamily="2" charset="77"/>
              </a:rPr>
              <a:t>montrez</a:t>
            </a:r>
            <a:r>
              <a:rPr lang="en-CA" sz="1600" dirty="0">
                <a:effectLst/>
                <a:latin typeface="Essential Sans" pitchFamily="2" charset="77"/>
              </a:rPr>
              <a:t> du respect </a:t>
            </a:r>
            <a:r>
              <a:rPr lang="en-CA" sz="1600" dirty="0" err="1">
                <a:effectLst/>
                <a:latin typeface="Essential Sans" pitchFamily="2" charset="77"/>
              </a:rPr>
              <a:t>envers</a:t>
            </a:r>
            <a:r>
              <a:rPr lang="en-CA" sz="1600" dirty="0">
                <a:effectLst/>
                <a:latin typeface="Essential Sans" pitchFamily="2" charset="77"/>
              </a:rPr>
              <a:t> le parent et </a:t>
            </a:r>
            <a:br>
              <a:rPr lang="en-CA" sz="1600" dirty="0">
                <a:effectLst/>
                <a:latin typeface="Essential Sans" pitchFamily="2" charset="77"/>
              </a:rPr>
            </a:br>
            <a:r>
              <a:rPr lang="en-CA" sz="1600" dirty="0" err="1">
                <a:effectLst/>
                <a:latin typeface="Essential Sans" pitchFamily="2" charset="77"/>
              </a:rPr>
              <a:t>accordez-lui</a:t>
            </a:r>
            <a:r>
              <a:rPr lang="en-CA" sz="1600" dirty="0">
                <a:effectLst/>
                <a:latin typeface="Essential Sans" pitchFamily="2" charset="77"/>
              </a:rPr>
              <a:t> de </a:t>
            </a:r>
            <a:r>
              <a:rPr lang="en-CA" sz="1600" dirty="0" err="1">
                <a:effectLst/>
                <a:latin typeface="Essential Sans" pitchFamily="2" charset="77"/>
              </a:rPr>
              <a:t>l’importance</a:t>
            </a:r>
            <a:r>
              <a:rPr lang="en-CA" sz="1600" dirty="0">
                <a:effectLst/>
                <a:latin typeface="Essential Sans" pitchFamily="2" charset="77"/>
              </a:rPr>
              <a:t> pour </a:t>
            </a:r>
            <a:r>
              <a:rPr lang="en-CA" sz="1600" dirty="0" err="1">
                <a:effectLst/>
                <a:latin typeface="Essential Sans" pitchFamily="2" charset="77"/>
              </a:rPr>
              <a:t>contribuer</a:t>
            </a:r>
            <a:r>
              <a:rPr lang="en-CA" sz="1600" dirty="0">
                <a:effectLst/>
                <a:latin typeface="Essential Sans" pitchFamily="2" charset="77"/>
              </a:rPr>
              <a:t> au succès du programme de </a:t>
            </a:r>
            <a:r>
              <a:rPr lang="en-CA" sz="1600" dirty="0" err="1">
                <a:effectLst/>
                <a:latin typeface="Essential Sans" pitchFamily="2" charset="77"/>
              </a:rPr>
              <a:t>mentorat</a:t>
            </a:r>
            <a:r>
              <a:rPr lang="en-CA" sz="1600" dirty="0">
                <a:effectLst/>
                <a:latin typeface="Essential Sans" pitchFamily="2" charset="77"/>
              </a:rPr>
              <a:t>. Il </a:t>
            </a:r>
            <a:r>
              <a:rPr lang="en-CA" sz="1600" dirty="0" err="1">
                <a:effectLst/>
                <a:latin typeface="Essential Sans" pitchFamily="2" charset="77"/>
              </a:rPr>
              <a:t>est</a:t>
            </a:r>
            <a:r>
              <a:rPr lang="en-CA" sz="1600" dirty="0">
                <a:effectLst/>
                <a:latin typeface="Essential Sans" pitchFamily="2" charset="77"/>
              </a:rPr>
              <a:t> important de </a:t>
            </a:r>
            <a:r>
              <a:rPr lang="en-CA" sz="1600" dirty="0" err="1">
                <a:effectLst/>
                <a:latin typeface="Essential Sans" pitchFamily="2" charset="77"/>
              </a:rPr>
              <a:t>mettre</a:t>
            </a:r>
            <a:r>
              <a:rPr lang="en-CA" sz="1600" dirty="0">
                <a:effectLst/>
                <a:latin typeface="Essential Sans" pitchFamily="2" charset="77"/>
              </a:rPr>
              <a:t> le parent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confiance</a:t>
            </a:r>
            <a:r>
              <a:rPr lang="en-CA" sz="1600" dirty="0">
                <a:effectLst/>
                <a:latin typeface="Essential Sans" pitchFamily="2" charset="77"/>
              </a:rPr>
              <a:t> tout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délimitant</a:t>
            </a:r>
            <a:r>
              <a:rPr lang="en-CA" sz="1600" dirty="0">
                <a:effectLst/>
                <a:latin typeface="Essential Sans" pitchFamily="2" charset="77"/>
              </a:rPr>
              <a:t> </a:t>
            </a:r>
            <a:r>
              <a:rPr lang="en-CA" sz="1600" dirty="0" err="1">
                <a:effectLst/>
                <a:latin typeface="Essential Sans" pitchFamily="2" charset="77"/>
              </a:rPr>
              <a:t>ou</a:t>
            </a:r>
            <a:r>
              <a:rPr lang="en-CA" sz="1600" dirty="0">
                <a:effectLst/>
                <a:latin typeface="Essential Sans" pitchFamily="2" charset="77"/>
              </a:rPr>
              <a: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précisant</a:t>
            </a:r>
            <a:r>
              <a:rPr lang="en-CA" sz="1600" dirty="0">
                <a:effectLst/>
                <a:latin typeface="Essential Sans" pitchFamily="2" charset="77"/>
              </a:rPr>
              <a:t> </a:t>
            </a:r>
            <a:r>
              <a:rPr lang="en-CA" sz="1600" dirty="0" err="1">
                <a:effectLst/>
                <a:latin typeface="Essential Sans" pitchFamily="2" charset="77"/>
              </a:rPr>
              <a:t>vos</a:t>
            </a:r>
            <a:r>
              <a:rPr lang="en-CA" sz="1600" dirty="0">
                <a:effectLst/>
                <a:latin typeface="Essential Sans" pitchFamily="2" charset="77"/>
              </a:rPr>
              <a:t> </a:t>
            </a:r>
            <a:r>
              <a:rPr lang="en-CA" sz="1600" dirty="0" err="1">
                <a:effectLst/>
                <a:latin typeface="Essential Sans" pitchFamily="2" charset="77"/>
              </a:rPr>
              <a:t>rôles</a:t>
            </a:r>
            <a:r>
              <a:rPr lang="en-CA" sz="1600" dirty="0">
                <a:effectLst/>
                <a:latin typeface="Essential Sans" pitchFamily="2" charset="77"/>
              </a:rPr>
              <a:t> </a:t>
            </a:r>
            <a:r>
              <a:rPr lang="en-CA" sz="1600" dirty="0" err="1">
                <a:effectLst/>
                <a:latin typeface="Essential Sans" pitchFamily="2" charset="77"/>
              </a:rPr>
              <a:t>respectifs</a:t>
            </a:r>
            <a:r>
              <a:rPr lang="en-CA" sz="1600" dirty="0">
                <a:effectLst/>
                <a:latin typeface="Essential Sans" pitchFamily="2" charset="77"/>
              </a:rPr>
              <a:t>.</a:t>
            </a:r>
          </a:p>
        </p:txBody>
      </p:sp>
      <p:sp>
        <p:nvSpPr>
          <p:cNvPr id="13" name="TextBox 12">
            <a:extLst>
              <a:ext uri="{FF2B5EF4-FFF2-40B4-BE49-F238E27FC236}">
                <a16:creationId xmlns:a16="http://schemas.microsoft.com/office/drawing/2014/main" id="{C2E4928E-3D65-B4E7-99F7-1B9FD76F1438}"/>
              </a:ext>
            </a:extLst>
          </p:cNvPr>
          <p:cNvSpPr txBox="1"/>
          <p:nvPr/>
        </p:nvSpPr>
        <p:spPr>
          <a:xfrm>
            <a:off x="5426662" y="2348880"/>
            <a:ext cx="5998576" cy="1569660"/>
          </a:xfrm>
          <a:prstGeom prst="rect">
            <a:avLst/>
          </a:prstGeom>
          <a:noFill/>
        </p:spPr>
        <p:txBody>
          <a:bodyPr wrap="square" rtlCol="0">
            <a:spAutoFit/>
          </a:bodyPr>
          <a:lstStyle/>
          <a:p>
            <a:r>
              <a:rPr lang="en-CA" sz="1600" dirty="0" err="1">
                <a:effectLst/>
                <a:latin typeface="Essential Sans Medium" pitchFamily="2" charset="77"/>
              </a:rPr>
              <a:t>Lorsque</a:t>
            </a:r>
            <a:r>
              <a:rPr lang="en-CA" sz="1600" dirty="0">
                <a:effectLst/>
                <a:latin typeface="Essential Sans Medium" pitchFamily="2" charset="77"/>
              </a:rPr>
              <a:t> le parent </a:t>
            </a:r>
            <a:r>
              <a:rPr lang="en-CA" sz="1600" dirty="0" err="1">
                <a:effectLst/>
                <a:latin typeface="Essential Sans Medium" pitchFamily="2" charset="77"/>
              </a:rPr>
              <a:t>est</a:t>
            </a:r>
            <a:r>
              <a:rPr lang="en-CA" sz="1600" dirty="0">
                <a:effectLst/>
                <a:latin typeface="Essential Sans Medium" pitchFamily="2" charset="77"/>
              </a:rPr>
              <a:t> </a:t>
            </a:r>
            <a:r>
              <a:rPr lang="en-CA" sz="1600" dirty="0" err="1">
                <a:effectLst/>
                <a:latin typeface="Essential Sans Medium" pitchFamily="2" charset="77"/>
              </a:rPr>
              <a:t>inquiet</a:t>
            </a:r>
            <a:r>
              <a:rPr lang="en-CA" sz="1600" dirty="0">
                <a:effectLst/>
                <a:latin typeface="Essential Sans Medium" pitchFamily="2" charset="77"/>
              </a:rPr>
              <a:t> et </a:t>
            </a:r>
            <a:r>
              <a:rPr lang="en-CA" sz="1600" dirty="0" err="1">
                <a:effectLst/>
                <a:latin typeface="Essential Sans Medium" pitchFamily="2" charset="77"/>
              </a:rPr>
              <a:t>vous</a:t>
            </a:r>
            <a:r>
              <a:rPr lang="en-CA" sz="1600" dirty="0">
                <a:effectLst/>
                <a:latin typeface="Essential Sans Medium" pitchFamily="2" charset="77"/>
              </a:rPr>
              <a:t> pose des questions, </a:t>
            </a:r>
            <a:br>
              <a:rPr lang="en-CA" sz="1600" dirty="0">
                <a:effectLst/>
                <a:latin typeface="Essential Sans Medium" pitchFamily="2" charset="77"/>
              </a:rPr>
            </a:br>
            <a:r>
              <a:rPr lang="en-CA" sz="1600" dirty="0" err="1">
                <a:effectLst/>
                <a:latin typeface="Essential Sans Medium" pitchFamily="2" charset="77"/>
              </a:rPr>
              <a:t>montrez-lui</a:t>
            </a:r>
            <a:r>
              <a:rPr lang="en-CA" sz="1600" dirty="0">
                <a:effectLst/>
                <a:latin typeface="Essential Sans Medium" pitchFamily="2" charset="77"/>
              </a:rPr>
              <a:t> que </a:t>
            </a:r>
            <a:r>
              <a:rPr lang="en-CA" sz="1600" dirty="0" err="1">
                <a:effectLst/>
                <a:latin typeface="Essential Sans Medium" pitchFamily="2" charset="77"/>
              </a:rPr>
              <a:t>vous</a:t>
            </a:r>
            <a:r>
              <a:rPr lang="en-CA" sz="1600" dirty="0">
                <a:effectLst/>
                <a:latin typeface="Essential Sans Medium" pitchFamily="2" charset="77"/>
              </a:rPr>
              <a:t> </a:t>
            </a:r>
            <a:r>
              <a:rPr lang="en-CA" sz="1600" dirty="0" err="1">
                <a:effectLst/>
                <a:latin typeface="Essential Sans Medium" pitchFamily="2" charset="77"/>
              </a:rPr>
              <a:t>êtes</a:t>
            </a:r>
            <a:r>
              <a:rPr lang="en-CA" sz="1600" dirty="0">
                <a:effectLst/>
                <a:latin typeface="Essential Sans Medium" pitchFamily="2" charset="77"/>
              </a:rPr>
              <a:t> </a:t>
            </a:r>
            <a:r>
              <a:rPr lang="en-CA" sz="1600" dirty="0" err="1">
                <a:effectLst/>
                <a:latin typeface="Essential Sans Medium" pitchFamily="2" charset="77"/>
              </a:rPr>
              <a:t>ouvert</a:t>
            </a:r>
            <a:r>
              <a:rPr lang="en-CA" sz="1600" dirty="0">
                <a:effectLst/>
                <a:latin typeface="Essential Sans Medium" pitchFamily="2" charset="77"/>
              </a:rPr>
              <a:t> </a:t>
            </a:r>
            <a:r>
              <a:rPr lang="en-CA" sz="1600" dirty="0" err="1">
                <a:effectLst/>
                <a:latin typeface="Essential Sans Medium" pitchFamily="2" charset="77"/>
              </a:rPr>
              <a:t>à</a:t>
            </a:r>
            <a:r>
              <a:rPr lang="en-CA" sz="1600" dirty="0">
                <a:effectLst/>
                <a:latin typeface="Essential Sans Medium" pitchFamily="2" charset="77"/>
              </a:rPr>
              <a:t> la discussion, que </a:t>
            </a:r>
            <a:r>
              <a:rPr lang="en-CA" sz="1600" dirty="0" err="1">
                <a:effectLst/>
                <a:latin typeface="Essential Sans Medium" pitchFamily="2" charset="77"/>
              </a:rPr>
              <a:t>vous</a:t>
            </a:r>
            <a:r>
              <a:rPr lang="en-CA" sz="1600" dirty="0">
                <a:effectLst/>
                <a:latin typeface="Essential Sans Medium" pitchFamily="2" charset="77"/>
              </a:rPr>
              <a:t> </a:t>
            </a:r>
            <a:r>
              <a:rPr lang="en-CA" sz="1600" dirty="0" err="1">
                <a:effectLst/>
                <a:latin typeface="Essential Sans Medium" pitchFamily="2" charset="77"/>
              </a:rPr>
              <a:t>prenez</a:t>
            </a:r>
            <a:r>
              <a:rPr lang="en-CA" sz="1600" dirty="0">
                <a:effectLst/>
                <a:latin typeface="Essential Sans Medium" pitchFamily="2" charset="77"/>
              </a:rPr>
              <a:t> </a:t>
            </a:r>
            <a:r>
              <a:rPr lang="en-CA" sz="1600" dirty="0" err="1">
                <a:effectLst/>
                <a:latin typeface="Essential Sans Medium" pitchFamily="2" charset="77"/>
              </a:rPr>
              <a:t>en</a:t>
            </a:r>
            <a:r>
              <a:rPr lang="en-CA" sz="1600" dirty="0">
                <a:effectLst/>
                <a:latin typeface="Essential Sans Medium" pitchFamily="2" charset="77"/>
              </a:rPr>
              <a:t> </a:t>
            </a:r>
            <a:r>
              <a:rPr lang="en-CA" sz="1600" dirty="0" err="1">
                <a:effectLst/>
                <a:latin typeface="Essential Sans Medium" pitchFamily="2" charset="77"/>
              </a:rPr>
              <a:t>compte</a:t>
            </a:r>
            <a:r>
              <a:rPr lang="en-CA" sz="1600" dirty="0">
                <a:effectLst/>
                <a:latin typeface="Essential Sans Medium" pitchFamily="2" charset="77"/>
              </a:rPr>
              <a:t> son </a:t>
            </a:r>
            <a:r>
              <a:rPr lang="en-CA" sz="1600" dirty="0" err="1">
                <a:effectLst/>
                <a:latin typeface="Essential Sans Medium" pitchFamily="2" charset="77"/>
              </a:rPr>
              <a:t>environnement</a:t>
            </a:r>
            <a:r>
              <a:rPr lang="en-CA" sz="1600" dirty="0">
                <a:effectLst/>
                <a:latin typeface="Essential Sans Medium" pitchFamily="2" charset="77"/>
              </a:rPr>
              <a:t> et que </a:t>
            </a:r>
            <a:r>
              <a:rPr lang="en-CA" sz="1600" dirty="0" err="1">
                <a:effectLst/>
                <a:latin typeface="Essential Sans Medium" pitchFamily="2" charset="77"/>
              </a:rPr>
              <a:t>vous</a:t>
            </a:r>
            <a:r>
              <a:rPr lang="en-CA" sz="1600" dirty="0">
                <a:effectLst/>
                <a:latin typeface="Essential Sans Medium" pitchFamily="2" charset="77"/>
              </a:rPr>
              <a:t> </a:t>
            </a:r>
            <a:r>
              <a:rPr lang="en-CA" sz="1600" dirty="0" err="1">
                <a:effectLst/>
                <a:latin typeface="Essential Sans Medium" pitchFamily="2" charset="77"/>
              </a:rPr>
              <a:t>vous</a:t>
            </a:r>
            <a:r>
              <a:rPr lang="en-CA" sz="1600" dirty="0">
                <a:effectLst/>
                <a:latin typeface="Essential Sans Medium" pitchFamily="2" charset="77"/>
              </a:rPr>
              <a:t> </a:t>
            </a:r>
            <a:br>
              <a:rPr lang="en-CA" sz="1600" dirty="0">
                <a:effectLst/>
                <a:latin typeface="Essential Sans Medium" pitchFamily="2" charset="77"/>
              </a:rPr>
            </a:br>
            <a:r>
              <a:rPr lang="en-CA" sz="1600" dirty="0" err="1">
                <a:effectLst/>
                <a:latin typeface="Essential Sans Medium" pitchFamily="2" charset="77"/>
              </a:rPr>
              <a:t>adaptez</a:t>
            </a:r>
            <a:r>
              <a:rPr lang="en-CA" sz="1600" dirty="0">
                <a:effectLst/>
                <a:latin typeface="Essential Sans Medium" pitchFamily="2" charset="77"/>
              </a:rPr>
              <a:t> </a:t>
            </a:r>
            <a:r>
              <a:rPr lang="en-CA" sz="1600" dirty="0" err="1">
                <a:effectLst/>
                <a:latin typeface="Essential Sans Medium" pitchFamily="2" charset="77"/>
              </a:rPr>
              <a:t>à</a:t>
            </a:r>
            <a:r>
              <a:rPr lang="en-CA" sz="1600" dirty="0">
                <a:effectLst/>
                <a:latin typeface="Essential Sans Medium" pitchFamily="2" charset="77"/>
              </a:rPr>
              <a:t> </a:t>
            </a:r>
            <a:r>
              <a:rPr lang="en-CA" sz="1600" dirty="0" err="1">
                <a:effectLst/>
                <a:latin typeface="Essential Sans Medium" pitchFamily="2" charset="77"/>
              </a:rPr>
              <a:t>sa</a:t>
            </a:r>
            <a:r>
              <a:rPr lang="en-CA" sz="1600" dirty="0">
                <a:effectLst/>
                <a:latin typeface="Essential Sans Medium" pitchFamily="2" charset="77"/>
              </a:rPr>
              <a:t> manière de </a:t>
            </a:r>
            <a:r>
              <a:rPr lang="en-CA" sz="1600" dirty="0" err="1">
                <a:effectLst/>
                <a:latin typeface="Essential Sans Medium" pitchFamily="2" charset="77"/>
              </a:rPr>
              <a:t>fonctionner</a:t>
            </a:r>
            <a:r>
              <a:rPr lang="en-CA" sz="1600" dirty="0">
                <a:effectLst/>
                <a:latin typeface="Essential Sans Medium" pitchFamily="2" charset="77"/>
              </a:rPr>
              <a:t>. </a:t>
            </a:r>
            <a:r>
              <a:rPr lang="en-CA" sz="1600" dirty="0" err="1">
                <a:effectLst/>
                <a:latin typeface="Essential Sans Medium" pitchFamily="2" charset="77"/>
              </a:rPr>
              <a:t>Cela</a:t>
            </a:r>
            <a:r>
              <a:rPr lang="en-CA" sz="1600" dirty="0">
                <a:effectLst/>
                <a:latin typeface="Essential Sans Medium" pitchFamily="2" charset="77"/>
              </a:rPr>
              <a:t> </a:t>
            </a:r>
            <a:r>
              <a:rPr lang="en-CA" sz="1600" dirty="0" err="1">
                <a:effectLst/>
                <a:latin typeface="Essential Sans Medium" pitchFamily="2" charset="77"/>
              </a:rPr>
              <a:t>lèvera</a:t>
            </a:r>
            <a:r>
              <a:rPr lang="en-CA" sz="1600" dirty="0">
                <a:effectLst/>
                <a:latin typeface="Essential Sans Medium" pitchFamily="2" charset="77"/>
              </a:rPr>
              <a:t> les </a:t>
            </a:r>
            <a:r>
              <a:rPr lang="en-CA" sz="1600" dirty="0" err="1">
                <a:effectLst/>
                <a:latin typeface="Essential Sans Medium" pitchFamily="2" charset="77"/>
              </a:rPr>
              <a:t>freins</a:t>
            </a:r>
            <a:r>
              <a:rPr lang="en-CA" sz="1600" dirty="0">
                <a:effectLst/>
                <a:latin typeface="Essential Sans Medium" pitchFamily="2" charset="77"/>
              </a:rPr>
              <a:t> </a:t>
            </a:r>
            <a:br>
              <a:rPr lang="en-CA" sz="1600" dirty="0">
                <a:effectLst/>
                <a:latin typeface="Essential Sans Medium" pitchFamily="2" charset="77"/>
              </a:rPr>
            </a:br>
            <a:r>
              <a:rPr lang="en-CA" sz="1600" dirty="0" err="1">
                <a:effectLst/>
                <a:latin typeface="Essential Sans Medium" pitchFamily="2" charset="77"/>
              </a:rPr>
              <a:t>potentiels</a:t>
            </a:r>
            <a:r>
              <a:rPr lang="en-CA" sz="1600" dirty="0">
                <a:effectLst/>
                <a:latin typeface="Essential Sans Medium" pitchFamily="2" charset="77"/>
              </a:rPr>
              <a:t> </a:t>
            </a:r>
            <a:r>
              <a:rPr lang="en-CA" sz="1600" dirty="0" err="1">
                <a:effectLst/>
                <a:latin typeface="Essential Sans Medium" pitchFamily="2" charset="77"/>
              </a:rPr>
              <a:t>liés</a:t>
            </a:r>
            <a:r>
              <a:rPr lang="en-CA" sz="1600" dirty="0">
                <a:effectLst/>
                <a:latin typeface="Essential Sans Medium" pitchFamily="2" charset="77"/>
              </a:rPr>
              <a:t> </a:t>
            </a:r>
            <a:r>
              <a:rPr lang="en-CA" sz="1600" dirty="0" err="1">
                <a:effectLst/>
                <a:latin typeface="Essential Sans Medium" pitchFamily="2" charset="77"/>
              </a:rPr>
              <a:t>à</a:t>
            </a:r>
            <a:r>
              <a:rPr lang="en-CA" sz="1600" dirty="0">
                <a:effectLst/>
                <a:latin typeface="Essential Sans Medium" pitchFamily="2" charset="77"/>
              </a:rPr>
              <a:t> </a:t>
            </a:r>
            <a:r>
              <a:rPr lang="en-CA" sz="1600" dirty="0" err="1">
                <a:effectLst/>
                <a:latin typeface="Essential Sans Medium" pitchFamily="2" charset="77"/>
              </a:rPr>
              <a:t>l’inconnu</a:t>
            </a:r>
            <a:r>
              <a:rPr lang="en-CA" sz="1600" dirty="0">
                <a:effectLst/>
                <a:latin typeface="Essential Sans Medium" pitchFamily="2" charset="77"/>
              </a:rPr>
              <a:t>, </a:t>
            </a:r>
            <a:r>
              <a:rPr lang="en-CA" sz="1600" dirty="0" err="1">
                <a:effectLst/>
                <a:latin typeface="Essential Sans Medium" pitchFamily="2" charset="77"/>
              </a:rPr>
              <a:t>renforcera</a:t>
            </a:r>
            <a:r>
              <a:rPr lang="en-CA" sz="1600" dirty="0">
                <a:effectLst/>
                <a:latin typeface="Essential Sans Medium" pitchFamily="2" charset="77"/>
              </a:rPr>
              <a:t> la </a:t>
            </a:r>
            <a:r>
              <a:rPr lang="en-CA" sz="1600" dirty="0" err="1">
                <a:effectLst/>
                <a:latin typeface="Essential Sans Medium" pitchFamily="2" charset="77"/>
              </a:rPr>
              <a:t>confiance</a:t>
            </a:r>
            <a:r>
              <a:rPr lang="en-CA" sz="1600" dirty="0">
                <a:effectLst/>
                <a:latin typeface="Essential Sans Medium" pitchFamily="2" charset="77"/>
              </a:rPr>
              <a:t> de la </a:t>
            </a:r>
            <a:r>
              <a:rPr lang="en-CA" sz="1600" dirty="0" err="1">
                <a:effectLst/>
                <a:latin typeface="Essential Sans Medium" pitchFamily="2" charset="77"/>
              </a:rPr>
              <a:t>famille</a:t>
            </a:r>
            <a:r>
              <a:rPr lang="en-CA" sz="1600" dirty="0">
                <a:effectLst/>
                <a:latin typeface="Essential Sans Medium" pitchFamily="2" charset="77"/>
              </a:rPr>
              <a:t> </a:t>
            </a:r>
            <a:br>
              <a:rPr lang="en-CA" sz="1600" dirty="0">
                <a:effectLst/>
                <a:latin typeface="Essential Sans Medium" pitchFamily="2" charset="77"/>
              </a:rPr>
            </a:br>
            <a:r>
              <a:rPr lang="en-CA" sz="1600" dirty="0">
                <a:effectLst/>
                <a:latin typeface="Essential Sans Medium" pitchFamily="2" charset="77"/>
              </a:rPr>
              <a:t>et du </a:t>
            </a:r>
            <a:r>
              <a:rPr lang="en-CA" sz="1600" dirty="0" err="1">
                <a:effectLst/>
                <a:latin typeface="Essential Sans Medium" pitchFamily="2" charset="77"/>
              </a:rPr>
              <a:t>mentoré</a:t>
            </a:r>
            <a:r>
              <a:rPr lang="en-CA" sz="1600" dirty="0">
                <a:effectLst/>
                <a:latin typeface="Essential Sans Medium" pitchFamily="2" charset="77"/>
              </a:rPr>
              <a:t>.</a:t>
            </a:r>
          </a:p>
        </p:txBody>
      </p:sp>
    </p:spTree>
    <p:extLst>
      <p:ext uri="{BB962C8B-B14F-4D97-AF65-F5344CB8AC3E}">
        <p14:creationId xmlns:p14="http://schemas.microsoft.com/office/powerpoint/2010/main" val="604228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35F460-F355-5B92-8401-64AA4C052F78}"/>
              </a:ext>
            </a:extLst>
          </p:cNvPr>
          <p:cNvSpPr/>
          <p:nvPr/>
        </p:nvSpPr>
        <p:spPr>
          <a:xfrm>
            <a:off x="766763" y="4124915"/>
            <a:ext cx="10673870" cy="2254619"/>
          </a:xfrm>
          <a:prstGeom prst="rect">
            <a:avLst/>
          </a:prstGeom>
          <a:solidFill>
            <a:srgbClr val="FECC2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214F581-615A-B097-0D3F-C72CF7691CD6}"/>
              </a:ext>
            </a:extLst>
          </p:cNvPr>
          <p:cNvSpPr/>
          <p:nvPr/>
        </p:nvSpPr>
        <p:spPr>
          <a:xfrm>
            <a:off x="766762" y="359570"/>
            <a:ext cx="10667301" cy="477520"/>
          </a:xfrm>
          <a:prstGeom prst="rect">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DC1FF3C-1CA7-7B54-2E51-46DC4157BE8E}"/>
              </a:ext>
            </a:extLst>
          </p:cNvPr>
          <p:cNvSpPr txBox="1"/>
          <p:nvPr/>
        </p:nvSpPr>
        <p:spPr>
          <a:xfrm>
            <a:off x="887984" y="390050"/>
            <a:ext cx="5323840" cy="369332"/>
          </a:xfrm>
          <a:prstGeom prst="rect">
            <a:avLst/>
          </a:prstGeom>
          <a:noFill/>
        </p:spPr>
        <p:txBody>
          <a:bodyPr wrap="square" rtlCol="0">
            <a:spAutoFit/>
          </a:bodyPr>
          <a:lstStyle/>
          <a:p>
            <a:r>
              <a:rPr lang="fr-CA" sz="1800" b="1" dirty="0">
                <a:effectLst/>
                <a:latin typeface="Essential Sans" pitchFamily="2" charset="77"/>
                <a:ea typeface="Aptos" panose="020B0004020202020204" pitchFamily="34" charset="0"/>
              </a:rPr>
              <a:t>Quand un parent vous dit…</a:t>
            </a:r>
            <a:endParaRPr lang="en-US" sz="2000" b="1" dirty="0">
              <a:solidFill>
                <a:schemeClr val="tx1"/>
              </a:solidFill>
              <a:latin typeface="Essential Sans" pitchFamily="2" charset="77"/>
            </a:endParaRPr>
          </a:p>
        </p:txBody>
      </p:sp>
      <p:sp>
        <p:nvSpPr>
          <p:cNvPr id="6" name="TextBox 5">
            <a:extLst>
              <a:ext uri="{FF2B5EF4-FFF2-40B4-BE49-F238E27FC236}">
                <a16:creationId xmlns:a16="http://schemas.microsoft.com/office/drawing/2014/main" id="{38ACEDBB-6064-F0F9-11BB-921835D1BDFE}"/>
              </a:ext>
            </a:extLst>
          </p:cNvPr>
          <p:cNvSpPr txBox="1"/>
          <p:nvPr/>
        </p:nvSpPr>
        <p:spPr>
          <a:xfrm>
            <a:off x="5388807" y="390050"/>
            <a:ext cx="5323840" cy="400110"/>
          </a:xfrm>
          <a:prstGeom prst="rect">
            <a:avLst/>
          </a:prstGeom>
          <a:noFill/>
        </p:spPr>
        <p:txBody>
          <a:bodyPr wrap="square" rtlCol="0">
            <a:spAutoFit/>
          </a:bodyPr>
          <a:lstStyle/>
          <a:p>
            <a:r>
              <a:rPr lang="fr-CA" sz="2000" b="1" kern="1200" dirty="0">
                <a:solidFill>
                  <a:schemeClr val="tx1"/>
                </a:solidFill>
                <a:effectLst/>
              </a:rPr>
              <a:t>Que répondez-vous ?</a:t>
            </a:r>
            <a:r>
              <a:rPr lang="en-CA" sz="2000" dirty="0">
                <a:solidFill>
                  <a:schemeClr val="tx1"/>
                </a:solidFill>
                <a:effectLst/>
              </a:rPr>
              <a:t> </a:t>
            </a:r>
            <a:endParaRPr lang="en-US" sz="2000" dirty="0">
              <a:solidFill>
                <a:schemeClr val="tx1"/>
              </a:solidFill>
              <a:latin typeface="Essential Sans" pitchFamily="2" charset="77"/>
            </a:endParaRPr>
          </a:p>
        </p:txBody>
      </p:sp>
      <p:sp>
        <p:nvSpPr>
          <p:cNvPr id="7" name="TextBox 6">
            <a:extLst>
              <a:ext uri="{FF2B5EF4-FFF2-40B4-BE49-F238E27FC236}">
                <a16:creationId xmlns:a16="http://schemas.microsoft.com/office/drawing/2014/main" id="{5C7CD0BC-E3BE-0006-7B58-74D53F9F3708}"/>
              </a:ext>
            </a:extLst>
          </p:cNvPr>
          <p:cNvSpPr txBox="1"/>
          <p:nvPr/>
        </p:nvSpPr>
        <p:spPr>
          <a:xfrm>
            <a:off x="902161" y="996342"/>
            <a:ext cx="4158937" cy="5355312"/>
          </a:xfrm>
          <a:prstGeom prst="rect">
            <a:avLst/>
          </a:prstGeom>
          <a:noFill/>
        </p:spPr>
        <p:txBody>
          <a:bodyPr wrap="square" rtlCol="0">
            <a:spAutoFit/>
          </a:bodyPr>
          <a:lstStyle/>
          <a:p>
            <a:pPr>
              <a:spcAft>
                <a:spcPts val="1500"/>
              </a:spcAft>
            </a:pPr>
            <a:r>
              <a:rPr lang="en-US" dirty="0" err="1">
                <a:latin typeface="Essential Sans" pitchFamily="2" charset="77"/>
              </a:rPr>
              <a:t>J’ai</a:t>
            </a:r>
            <a:r>
              <a:rPr lang="en-US" dirty="0">
                <a:latin typeface="Essential Sans" pitchFamily="2" charset="77"/>
              </a:rPr>
              <a:t> </a:t>
            </a:r>
            <a:r>
              <a:rPr lang="en-US" dirty="0" err="1">
                <a:latin typeface="Essential Sans" pitchFamily="2" charset="77"/>
              </a:rPr>
              <a:t>l’impression</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me </a:t>
            </a:r>
            <a:r>
              <a:rPr lang="en-US" dirty="0" err="1">
                <a:latin typeface="Essential Sans" pitchFamily="2" charset="77"/>
              </a:rPr>
              <a:t>volez</a:t>
            </a:r>
            <a:r>
              <a:rPr lang="en-US" dirty="0">
                <a:latin typeface="Essential Sans" pitchFamily="2" charset="77"/>
              </a:rPr>
              <a:t> </a:t>
            </a:r>
            <a:br>
              <a:rPr lang="en-US" dirty="0">
                <a:latin typeface="Essential Sans" pitchFamily="2" charset="77"/>
              </a:rPr>
            </a:br>
            <a:r>
              <a:rPr lang="en-US" dirty="0" err="1">
                <a:latin typeface="Essential Sans" pitchFamily="2" charset="77"/>
              </a:rPr>
              <a:t>mon</a:t>
            </a:r>
            <a:r>
              <a:rPr lang="en-US" dirty="0">
                <a:latin typeface="Essential Sans" pitchFamily="2" charset="77"/>
              </a:rPr>
              <a:t> enfant.</a:t>
            </a:r>
          </a:p>
          <a:p>
            <a:pPr>
              <a:spcAft>
                <a:spcPts val="1500"/>
              </a:spcAft>
            </a:pPr>
            <a:endParaRPr lang="en-US" dirty="0">
              <a:latin typeface="Essential Sans" pitchFamily="2" charset="77"/>
            </a:endParaRPr>
          </a:p>
          <a:p>
            <a:pPr>
              <a:spcAft>
                <a:spcPts val="1500"/>
              </a:spcAft>
            </a:pPr>
            <a:r>
              <a:rPr lang="en-US" dirty="0" err="1">
                <a:latin typeface="Essential Sans" pitchFamily="2" charset="77"/>
              </a:rPr>
              <a:t>C’est</a:t>
            </a:r>
            <a:r>
              <a:rPr lang="en-US" dirty="0">
                <a:latin typeface="Essential Sans" pitchFamily="2" charset="77"/>
              </a:rPr>
              <a:t> trop difficile, je ne </a:t>
            </a:r>
            <a:r>
              <a:rPr lang="en-US" dirty="0" err="1">
                <a:latin typeface="Essential Sans" pitchFamily="2" charset="77"/>
              </a:rPr>
              <a:t>souhaite</a:t>
            </a:r>
            <a:r>
              <a:rPr lang="en-US" dirty="0">
                <a:latin typeface="Essential Sans" pitchFamily="2" charset="77"/>
              </a:rPr>
              <a:t> plus </a:t>
            </a:r>
            <a:br>
              <a:rPr lang="en-US" dirty="0">
                <a:latin typeface="Essential Sans" pitchFamily="2" charset="77"/>
              </a:rPr>
            </a:br>
            <a:r>
              <a:rPr lang="en-US" dirty="0">
                <a:latin typeface="Essential Sans" pitchFamily="2" charset="77"/>
              </a:rPr>
              <a:t>que </a:t>
            </a:r>
            <a:r>
              <a:rPr lang="en-US" dirty="0" err="1">
                <a:latin typeface="Essential Sans" pitchFamily="2" charset="77"/>
              </a:rPr>
              <a:t>mon</a:t>
            </a:r>
            <a:r>
              <a:rPr lang="en-US" dirty="0">
                <a:latin typeface="Essential Sans" pitchFamily="2" charset="77"/>
              </a:rPr>
              <a:t> enfant </a:t>
            </a:r>
            <a:r>
              <a:rPr lang="en-US" dirty="0" err="1">
                <a:latin typeface="Essential Sans" pitchFamily="2" charset="77"/>
              </a:rPr>
              <a:t>participe</a:t>
            </a:r>
            <a:r>
              <a:rPr lang="en-US" dirty="0">
                <a:latin typeface="Essential Sans" pitchFamily="2" charset="77"/>
              </a:rPr>
              <a:t> au </a:t>
            </a:r>
            <a:r>
              <a:rPr lang="en-US" dirty="0" err="1">
                <a:latin typeface="Essential Sans" pitchFamily="2" charset="77"/>
              </a:rPr>
              <a:t>mentorat</a:t>
            </a:r>
            <a:r>
              <a:rPr lang="en-US" dirty="0">
                <a:latin typeface="Essential Sans" pitchFamily="2" charset="77"/>
              </a:rPr>
              <a:t>.</a:t>
            </a:r>
          </a:p>
          <a:p>
            <a:pPr>
              <a:spcAft>
                <a:spcPts val="1500"/>
              </a:spcAft>
            </a:pPr>
            <a:endParaRPr lang="en-US" sz="500" dirty="0">
              <a:latin typeface="Essential Sans" pitchFamily="2" charset="77"/>
            </a:endParaRPr>
          </a:p>
          <a:p>
            <a:pPr>
              <a:spcAft>
                <a:spcPts val="1500"/>
              </a:spcAft>
            </a:pPr>
            <a:r>
              <a:rPr lang="en-US" dirty="0" err="1">
                <a:latin typeface="Essential Sans" pitchFamily="2" charset="77"/>
              </a:rPr>
              <a:t>Vous</a:t>
            </a:r>
            <a:r>
              <a:rPr lang="en-US" dirty="0">
                <a:latin typeface="Essential Sans" pitchFamily="2" charset="77"/>
              </a:rPr>
              <a:t> ne me </a:t>
            </a:r>
            <a:r>
              <a:rPr lang="en-US" dirty="0" err="1">
                <a:latin typeface="Essential Sans" pitchFamily="2" charset="77"/>
              </a:rPr>
              <a:t>parlez</a:t>
            </a:r>
            <a:r>
              <a:rPr lang="en-US" dirty="0">
                <a:latin typeface="Essential Sans" pitchFamily="2" charset="77"/>
              </a:rPr>
              <a:t> jamais de </a:t>
            </a:r>
            <a:r>
              <a:rPr lang="en-US" dirty="0" err="1">
                <a:latin typeface="Essential Sans" pitchFamily="2" charset="77"/>
              </a:rPr>
              <a:t>ce</a:t>
            </a:r>
            <a:r>
              <a:rPr lang="en-US" dirty="0">
                <a:latin typeface="Essential Sans" pitchFamily="2" charset="77"/>
              </a:rPr>
              <a:t> que </a:t>
            </a:r>
            <a:br>
              <a:rPr lang="en-US" dirty="0">
                <a:latin typeface="Essential Sans" pitchFamily="2" charset="77"/>
              </a:rPr>
            </a:b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discutez</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endParaRPr lang="en-US" sz="300" dirty="0">
              <a:latin typeface="Essential Sans" pitchFamily="2" charset="77"/>
            </a:endParaRPr>
          </a:p>
          <a:p>
            <a:pPr>
              <a:spcAft>
                <a:spcPts val="1500"/>
              </a:spcAft>
            </a:pPr>
            <a:r>
              <a:rPr lang="en-US" dirty="0">
                <a:latin typeface="Essential Sans" pitchFamily="2" charset="77"/>
              </a:rPr>
              <a:t>Ce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faites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 </a:t>
            </a:r>
            <a:br>
              <a:rPr lang="en-US" dirty="0">
                <a:latin typeface="Essential Sans" pitchFamily="2" charset="77"/>
              </a:rPr>
            </a:br>
            <a:r>
              <a:rPr lang="en-US" dirty="0">
                <a:latin typeface="Essential Sans" pitchFamily="2" charset="77"/>
              </a:rPr>
              <a:t>ne correspond pas </a:t>
            </a:r>
            <a:r>
              <a:rPr lang="en-US" dirty="0" err="1">
                <a:latin typeface="Essential Sans" pitchFamily="2" charset="77"/>
              </a:rPr>
              <a:t>à</a:t>
            </a:r>
            <a:r>
              <a:rPr lang="en-US" dirty="0">
                <a:latin typeface="Essential Sans" pitchFamily="2" charset="77"/>
              </a:rPr>
              <a:t> </a:t>
            </a:r>
            <a:r>
              <a:rPr lang="en-US" dirty="0" err="1">
                <a:latin typeface="Essential Sans" pitchFamily="2" charset="77"/>
              </a:rPr>
              <a:t>mes</a:t>
            </a:r>
            <a:r>
              <a:rPr lang="en-US" dirty="0">
                <a:latin typeface="Essential Sans" pitchFamily="2" charset="77"/>
              </a:rPr>
              <a:t> </a:t>
            </a:r>
            <a:r>
              <a:rPr lang="en-US" dirty="0" err="1">
                <a:latin typeface="Essential Sans" pitchFamily="2" charset="77"/>
              </a:rPr>
              <a:t>attentes</a:t>
            </a:r>
            <a:r>
              <a:rPr lang="en-US" dirty="0">
                <a:latin typeface="Essential Sans" pitchFamily="2" charset="77"/>
              </a:rPr>
              <a:t>.</a:t>
            </a:r>
          </a:p>
          <a:p>
            <a:pPr>
              <a:spcAft>
                <a:spcPts val="1500"/>
              </a:spcAft>
            </a:pPr>
            <a:r>
              <a:rPr lang="en-US" dirty="0">
                <a:latin typeface="Essential Sans" pitchFamily="2" charset="77"/>
              </a:rPr>
              <a:t>Je </a:t>
            </a:r>
            <a:r>
              <a:rPr lang="en-US" dirty="0" err="1">
                <a:latin typeface="Essential Sans" pitchFamily="2" charset="77"/>
              </a:rPr>
              <a:t>veux</a:t>
            </a:r>
            <a:r>
              <a:rPr lang="en-US" dirty="0">
                <a:latin typeface="Essential Sans" pitchFamily="2" charset="77"/>
              </a:rPr>
              <a:t> que </a:t>
            </a:r>
            <a:r>
              <a:rPr lang="en-US" dirty="0" err="1">
                <a:latin typeface="Essential Sans" pitchFamily="2" charset="77"/>
              </a:rPr>
              <a:t>vous</a:t>
            </a:r>
            <a:r>
              <a:rPr lang="en-US" dirty="0">
                <a:latin typeface="Essential Sans" pitchFamily="2" charset="77"/>
              </a:rPr>
              <a:t> </a:t>
            </a:r>
            <a:r>
              <a:rPr lang="en-US" dirty="0" err="1">
                <a:latin typeface="Essential Sans" pitchFamily="2" charset="77"/>
              </a:rPr>
              <a:t>fassiez</a:t>
            </a:r>
            <a:r>
              <a:rPr lang="en-US" dirty="0">
                <a:latin typeface="Essential Sans" pitchFamily="2" charset="77"/>
              </a:rPr>
              <a:t> plus de </a:t>
            </a:r>
            <a:br>
              <a:rPr lang="en-US" dirty="0">
                <a:latin typeface="Essential Sans" pitchFamily="2" charset="77"/>
              </a:rPr>
            </a:br>
            <a:r>
              <a:rPr lang="en-US" dirty="0">
                <a:latin typeface="Essential Sans" pitchFamily="2" charset="77"/>
              </a:rPr>
              <a:t>devoirs </a:t>
            </a:r>
            <a:r>
              <a:rPr lang="en-US" dirty="0" err="1">
                <a:latin typeface="Essential Sans" pitchFamily="2" charset="77"/>
              </a:rPr>
              <a:t>scolaires</a:t>
            </a:r>
            <a:r>
              <a:rPr lang="en-US" dirty="0">
                <a:latin typeface="Essential Sans" pitchFamily="2" charset="77"/>
              </a:rPr>
              <a:t> avec </a:t>
            </a:r>
            <a:r>
              <a:rPr lang="en-US" dirty="0" err="1">
                <a:latin typeface="Essential Sans" pitchFamily="2" charset="77"/>
              </a:rPr>
              <a:t>mon</a:t>
            </a:r>
            <a:r>
              <a:rPr lang="en-US" dirty="0">
                <a:latin typeface="Essential Sans" pitchFamily="2" charset="77"/>
              </a:rPr>
              <a:t> enfant.</a:t>
            </a:r>
          </a:p>
          <a:p>
            <a:pPr>
              <a:spcAft>
                <a:spcPts val="1500"/>
              </a:spcAft>
            </a:pPr>
            <a:r>
              <a:rPr lang="en-US" dirty="0">
                <a:latin typeface="Essential Sans" pitchFamily="2" charset="77"/>
              </a:rPr>
              <a:t>Je constate que </a:t>
            </a:r>
            <a:r>
              <a:rPr lang="en-US" dirty="0" err="1">
                <a:latin typeface="Essential Sans" pitchFamily="2" charset="77"/>
              </a:rPr>
              <a:t>mon</a:t>
            </a:r>
            <a:r>
              <a:rPr lang="en-US" dirty="0">
                <a:latin typeface="Essential Sans" pitchFamily="2" charset="77"/>
              </a:rPr>
              <a:t> enfant a des </a:t>
            </a:r>
            <a:br>
              <a:rPr lang="en-US" dirty="0">
                <a:latin typeface="Essential Sans" pitchFamily="2" charset="77"/>
              </a:rPr>
            </a:br>
            <a:r>
              <a:rPr lang="en-US" dirty="0" err="1">
                <a:latin typeface="Essential Sans" pitchFamily="2" charset="77"/>
              </a:rPr>
              <a:t>écarts</a:t>
            </a:r>
            <a:r>
              <a:rPr lang="en-US" dirty="0">
                <a:latin typeface="Essential Sans" pitchFamily="2" charset="77"/>
              </a:rPr>
              <a:t> de </a:t>
            </a:r>
            <a:r>
              <a:rPr lang="en-US" dirty="0" err="1">
                <a:latin typeface="Essential Sans" pitchFamily="2" charset="77"/>
              </a:rPr>
              <a:t>comportement</a:t>
            </a:r>
            <a:r>
              <a:rPr lang="en-US" dirty="0">
                <a:latin typeface="Essential Sans" pitchFamily="2" charset="77"/>
              </a:rPr>
              <a:t>.</a:t>
            </a:r>
          </a:p>
        </p:txBody>
      </p:sp>
      <p:cxnSp>
        <p:nvCxnSpPr>
          <p:cNvPr id="8" name="Straight Connector 7">
            <a:extLst>
              <a:ext uri="{FF2B5EF4-FFF2-40B4-BE49-F238E27FC236}">
                <a16:creationId xmlns:a16="http://schemas.microsoft.com/office/drawing/2014/main" id="{C7770A6D-6BEC-038A-7D24-FFCC2C3BE6C7}"/>
              </a:ext>
            </a:extLst>
          </p:cNvPr>
          <p:cNvCxnSpPr/>
          <p:nvPr/>
        </p:nvCxnSpPr>
        <p:spPr>
          <a:xfrm>
            <a:off x="5138881" y="349410"/>
            <a:ext cx="0" cy="49784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86E2212-D942-C2D9-1493-D30FF5165131}"/>
              </a:ext>
            </a:extLst>
          </p:cNvPr>
          <p:cNvCxnSpPr>
            <a:cxnSpLocks/>
          </p:cNvCxnSpPr>
          <p:nvPr/>
        </p:nvCxnSpPr>
        <p:spPr>
          <a:xfrm>
            <a:off x="5138881" y="827466"/>
            <a:ext cx="0" cy="5573334"/>
          </a:xfrm>
          <a:prstGeom prst="line">
            <a:avLst/>
          </a:prstGeom>
          <a:ln w="12700">
            <a:solidFill>
              <a:srgbClr val="FECC2D"/>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B25C3E5-C806-137F-4BCD-8F8922482D25}"/>
              </a:ext>
            </a:extLst>
          </p:cNvPr>
          <p:cNvCxnSpPr>
            <a:cxnSpLocks/>
          </p:cNvCxnSpPr>
          <p:nvPr/>
        </p:nvCxnSpPr>
        <p:spPr>
          <a:xfrm>
            <a:off x="776224" y="2162639"/>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4EB042-A17B-3426-956D-17C12F4B724B}"/>
              </a:ext>
            </a:extLst>
          </p:cNvPr>
          <p:cNvCxnSpPr>
            <a:cxnSpLocks/>
          </p:cNvCxnSpPr>
          <p:nvPr/>
        </p:nvCxnSpPr>
        <p:spPr>
          <a:xfrm>
            <a:off x="776224" y="3114314"/>
            <a:ext cx="436993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76EDB8-AED6-D0AD-EC8C-125C0F281163}"/>
              </a:ext>
            </a:extLst>
          </p:cNvPr>
          <p:cNvCxnSpPr>
            <a:cxnSpLocks/>
          </p:cNvCxnSpPr>
          <p:nvPr/>
        </p:nvCxnSpPr>
        <p:spPr>
          <a:xfrm>
            <a:off x="744326" y="4130208"/>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61F3077-5C40-7C4A-5A1A-E8F36285201C}"/>
              </a:ext>
            </a:extLst>
          </p:cNvPr>
          <p:cNvCxnSpPr>
            <a:cxnSpLocks/>
          </p:cNvCxnSpPr>
          <p:nvPr/>
        </p:nvCxnSpPr>
        <p:spPr>
          <a:xfrm>
            <a:off x="776224" y="4905898"/>
            <a:ext cx="436993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3255DC2-4B71-802E-DC6E-B05677E6CF19}"/>
              </a:ext>
            </a:extLst>
          </p:cNvPr>
          <p:cNvCxnSpPr>
            <a:cxnSpLocks/>
          </p:cNvCxnSpPr>
          <p:nvPr/>
        </p:nvCxnSpPr>
        <p:spPr>
          <a:xfrm>
            <a:off x="776224" y="5632074"/>
            <a:ext cx="4369934"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90CF85-82B1-6B21-B025-03332A43E772}"/>
              </a:ext>
            </a:extLst>
          </p:cNvPr>
          <p:cNvCxnSpPr>
            <a:cxnSpLocks/>
          </p:cNvCxnSpPr>
          <p:nvPr/>
        </p:nvCxnSpPr>
        <p:spPr>
          <a:xfrm>
            <a:off x="776224" y="6384765"/>
            <a:ext cx="10657840" cy="0"/>
          </a:xfrm>
          <a:prstGeom prst="line">
            <a:avLst/>
          </a:prstGeom>
          <a:ln w="12700">
            <a:solidFill>
              <a:srgbClr val="FECC2D"/>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9C1B26A-EF61-F3FE-4D94-FA8CA716CCD8}"/>
              </a:ext>
            </a:extLst>
          </p:cNvPr>
          <p:cNvSpPr txBox="1"/>
          <p:nvPr/>
        </p:nvSpPr>
        <p:spPr>
          <a:xfrm>
            <a:off x="5426662" y="996342"/>
            <a:ext cx="5998576" cy="1077218"/>
          </a:xfrm>
          <a:prstGeom prst="rect">
            <a:avLst/>
          </a:prstGeom>
          <a:noFill/>
        </p:spPr>
        <p:txBody>
          <a:bodyPr wrap="square" rtlCol="0">
            <a:spAutoFit/>
          </a:bodyPr>
          <a:lstStyle/>
          <a:p>
            <a:r>
              <a:rPr lang="en-CA" sz="1600" dirty="0">
                <a:effectLst/>
                <a:latin typeface="Essential Sans" pitchFamily="2" charset="77"/>
              </a:rPr>
              <a:t>Dans la relation, </a:t>
            </a:r>
            <a:r>
              <a:rPr lang="en-CA" sz="1600" dirty="0" err="1">
                <a:effectLst/>
                <a:latin typeface="Essential Sans" pitchFamily="2" charset="77"/>
              </a:rPr>
              <a:t>montrez</a:t>
            </a:r>
            <a:r>
              <a:rPr lang="en-CA" sz="1600" dirty="0">
                <a:effectLst/>
                <a:latin typeface="Essential Sans" pitchFamily="2" charset="77"/>
              </a:rPr>
              <a:t> du respect </a:t>
            </a:r>
            <a:r>
              <a:rPr lang="en-CA" sz="1600" dirty="0" err="1">
                <a:effectLst/>
                <a:latin typeface="Essential Sans" pitchFamily="2" charset="77"/>
              </a:rPr>
              <a:t>envers</a:t>
            </a:r>
            <a:r>
              <a:rPr lang="en-CA" sz="1600" dirty="0">
                <a:effectLst/>
                <a:latin typeface="Essential Sans" pitchFamily="2" charset="77"/>
              </a:rPr>
              <a:t> le parent et </a:t>
            </a:r>
            <a:br>
              <a:rPr lang="en-CA" sz="1600" dirty="0">
                <a:effectLst/>
                <a:latin typeface="Essential Sans" pitchFamily="2" charset="77"/>
              </a:rPr>
            </a:br>
            <a:r>
              <a:rPr lang="en-CA" sz="1600" dirty="0" err="1">
                <a:effectLst/>
                <a:latin typeface="Essential Sans" pitchFamily="2" charset="77"/>
              </a:rPr>
              <a:t>accordez-lui</a:t>
            </a:r>
            <a:r>
              <a:rPr lang="en-CA" sz="1600" dirty="0">
                <a:effectLst/>
                <a:latin typeface="Essential Sans" pitchFamily="2" charset="77"/>
              </a:rPr>
              <a:t> de </a:t>
            </a:r>
            <a:r>
              <a:rPr lang="en-CA" sz="1600" dirty="0" err="1">
                <a:effectLst/>
                <a:latin typeface="Essential Sans" pitchFamily="2" charset="77"/>
              </a:rPr>
              <a:t>l’importance</a:t>
            </a:r>
            <a:r>
              <a:rPr lang="en-CA" sz="1600" dirty="0">
                <a:effectLst/>
                <a:latin typeface="Essential Sans" pitchFamily="2" charset="77"/>
              </a:rPr>
              <a:t> pour </a:t>
            </a:r>
            <a:r>
              <a:rPr lang="en-CA" sz="1600" dirty="0" err="1">
                <a:effectLst/>
                <a:latin typeface="Essential Sans" pitchFamily="2" charset="77"/>
              </a:rPr>
              <a:t>contribuer</a:t>
            </a:r>
            <a:r>
              <a:rPr lang="en-CA" sz="1600" dirty="0">
                <a:effectLst/>
                <a:latin typeface="Essential Sans" pitchFamily="2" charset="77"/>
              </a:rPr>
              <a:t> au succès du programme de </a:t>
            </a:r>
            <a:r>
              <a:rPr lang="en-CA" sz="1600" dirty="0" err="1">
                <a:effectLst/>
                <a:latin typeface="Essential Sans" pitchFamily="2" charset="77"/>
              </a:rPr>
              <a:t>mentorat</a:t>
            </a:r>
            <a:r>
              <a:rPr lang="en-CA" sz="1600" dirty="0">
                <a:effectLst/>
                <a:latin typeface="Essential Sans" pitchFamily="2" charset="77"/>
              </a:rPr>
              <a:t>. Il </a:t>
            </a:r>
            <a:r>
              <a:rPr lang="en-CA" sz="1600" dirty="0" err="1">
                <a:effectLst/>
                <a:latin typeface="Essential Sans" pitchFamily="2" charset="77"/>
              </a:rPr>
              <a:t>est</a:t>
            </a:r>
            <a:r>
              <a:rPr lang="en-CA" sz="1600" dirty="0">
                <a:effectLst/>
                <a:latin typeface="Essential Sans" pitchFamily="2" charset="77"/>
              </a:rPr>
              <a:t> important de </a:t>
            </a:r>
            <a:r>
              <a:rPr lang="en-CA" sz="1600" dirty="0" err="1">
                <a:effectLst/>
                <a:latin typeface="Essential Sans" pitchFamily="2" charset="77"/>
              </a:rPr>
              <a:t>mettre</a:t>
            </a:r>
            <a:r>
              <a:rPr lang="en-CA" sz="1600" dirty="0">
                <a:effectLst/>
                <a:latin typeface="Essential Sans" pitchFamily="2" charset="77"/>
              </a:rPr>
              <a:t> le parent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confiance</a:t>
            </a:r>
            <a:r>
              <a:rPr lang="en-CA" sz="1600" dirty="0">
                <a:effectLst/>
                <a:latin typeface="Essential Sans" pitchFamily="2" charset="77"/>
              </a:rPr>
              <a:t> tout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délimitant</a:t>
            </a:r>
            <a:r>
              <a:rPr lang="en-CA" sz="1600" dirty="0">
                <a:effectLst/>
                <a:latin typeface="Essential Sans" pitchFamily="2" charset="77"/>
              </a:rPr>
              <a:t> </a:t>
            </a:r>
            <a:r>
              <a:rPr lang="en-CA" sz="1600" dirty="0" err="1">
                <a:effectLst/>
                <a:latin typeface="Essential Sans" pitchFamily="2" charset="77"/>
              </a:rPr>
              <a:t>ou</a:t>
            </a:r>
            <a:r>
              <a:rPr lang="en-CA" sz="1600" dirty="0">
                <a:effectLst/>
                <a:latin typeface="Essential Sans" pitchFamily="2" charset="77"/>
              </a:rPr>
              <a: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précisant</a:t>
            </a:r>
            <a:r>
              <a:rPr lang="en-CA" sz="1600" dirty="0">
                <a:effectLst/>
                <a:latin typeface="Essential Sans" pitchFamily="2" charset="77"/>
              </a:rPr>
              <a:t> </a:t>
            </a:r>
            <a:r>
              <a:rPr lang="en-CA" sz="1600" dirty="0" err="1">
                <a:effectLst/>
                <a:latin typeface="Essential Sans" pitchFamily="2" charset="77"/>
              </a:rPr>
              <a:t>vos</a:t>
            </a:r>
            <a:r>
              <a:rPr lang="en-CA" sz="1600" dirty="0">
                <a:effectLst/>
                <a:latin typeface="Essential Sans" pitchFamily="2" charset="77"/>
              </a:rPr>
              <a:t> </a:t>
            </a:r>
            <a:r>
              <a:rPr lang="en-CA" sz="1600" dirty="0" err="1">
                <a:effectLst/>
                <a:latin typeface="Essential Sans" pitchFamily="2" charset="77"/>
              </a:rPr>
              <a:t>rôles</a:t>
            </a:r>
            <a:r>
              <a:rPr lang="en-CA" sz="1600" dirty="0">
                <a:effectLst/>
                <a:latin typeface="Essential Sans" pitchFamily="2" charset="77"/>
              </a:rPr>
              <a:t> </a:t>
            </a:r>
            <a:r>
              <a:rPr lang="en-CA" sz="1600" dirty="0" err="1">
                <a:effectLst/>
                <a:latin typeface="Essential Sans" pitchFamily="2" charset="77"/>
              </a:rPr>
              <a:t>respectifs</a:t>
            </a:r>
            <a:r>
              <a:rPr lang="en-CA" sz="1600" dirty="0">
                <a:effectLst/>
                <a:latin typeface="Essential Sans" pitchFamily="2" charset="77"/>
              </a:rPr>
              <a:t>.</a:t>
            </a:r>
          </a:p>
        </p:txBody>
      </p:sp>
      <p:sp>
        <p:nvSpPr>
          <p:cNvPr id="13" name="TextBox 12">
            <a:extLst>
              <a:ext uri="{FF2B5EF4-FFF2-40B4-BE49-F238E27FC236}">
                <a16:creationId xmlns:a16="http://schemas.microsoft.com/office/drawing/2014/main" id="{C2E4928E-3D65-B4E7-99F7-1B9FD76F1438}"/>
              </a:ext>
            </a:extLst>
          </p:cNvPr>
          <p:cNvSpPr txBox="1"/>
          <p:nvPr/>
        </p:nvSpPr>
        <p:spPr>
          <a:xfrm>
            <a:off x="5426662" y="2348880"/>
            <a:ext cx="5998576" cy="1569660"/>
          </a:xfrm>
          <a:prstGeom prst="rect">
            <a:avLst/>
          </a:prstGeom>
          <a:noFill/>
        </p:spPr>
        <p:txBody>
          <a:bodyPr wrap="square" rtlCol="0">
            <a:spAutoFit/>
          </a:bodyPr>
          <a:lstStyle/>
          <a:p>
            <a:r>
              <a:rPr lang="en-CA" sz="1600" dirty="0" err="1">
                <a:effectLst/>
                <a:latin typeface="Essential Sans" pitchFamily="2" charset="77"/>
              </a:rPr>
              <a:t>Lorsque</a:t>
            </a:r>
            <a:r>
              <a:rPr lang="en-CA" sz="1600" dirty="0">
                <a:effectLst/>
                <a:latin typeface="Essential Sans" pitchFamily="2" charset="77"/>
              </a:rPr>
              <a:t> le parent </a:t>
            </a:r>
            <a:r>
              <a:rPr lang="en-CA" sz="1600" dirty="0" err="1">
                <a:effectLst/>
                <a:latin typeface="Essential Sans" pitchFamily="2" charset="77"/>
              </a:rPr>
              <a:t>est</a:t>
            </a:r>
            <a:r>
              <a:rPr lang="en-CA" sz="1600" dirty="0">
                <a:effectLst/>
                <a:latin typeface="Essential Sans" pitchFamily="2" charset="77"/>
              </a:rPr>
              <a:t> </a:t>
            </a:r>
            <a:r>
              <a:rPr lang="en-CA" sz="1600" dirty="0" err="1">
                <a:effectLst/>
                <a:latin typeface="Essential Sans" pitchFamily="2" charset="77"/>
              </a:rPr>
              <a:t>inquiet</a:t>
            </a:r>
            <a:r>
              <a:rPr lang="en-CA" sz="1600" dirty="0">
                <a:effectLst/>
                <a:latin typeface="Essential Sans" pitchFamily="2" charset="77"/>
              </a:rPr>
              <a:t> et </a:t>
            </a:r>
            <a:r>
              <a:rPr lang="en-CA" sz="1600" dirty="0" err="1">
                <a:effectLst/>
                <a:latin typeface="Essential Sans" pitchFamily="2" charset="77"/>
              </a:rPr>
              <a:t>vous</a:t>
            </a:r>
            <a:r>
              <a:rPr lang="en-CA" sz="1600" dirty="0">
                <a:effectLst/>
                <a:latin typeface="Essential Sans" pitchFamily="2" charset="77"/>
              </a:rPr>
              <a:t> pose des questions, </a:t>
            </a:r>
            <a:br>
              <a:rPr lang="en-CA" sz="1600" dirty="0">
                <a:effectLst/>
                <a:latin typeface="Essential Sans" pitchFamily="2" charset="77"/>
              </a:rPr>
            </a:br>
            <a:r>
              <a:rPr lang="en-CA" sz="1600" dirty="0" err="1">
                <a:effectLst/>
                <a:latin typeface="Essential Sans" pitchFamily="2" charset="77"/>
              </a:rPr>
              <a:t>montrez-lui</a:t>
            </a:r>
            <a:r>
              <a:rPr lang="en-CA" sz="1600" dirty="0">
                <a:effectLst/>
                <a:latin typeface="Essential Sans" pitchFamily="2" charset="77"/>
              </a:rPr>
              <a:t> que </a:t>
            </a:r>
            <a:r>
              <a:rPr lang="en-CA" sz="1600" dirty="0" err="1">
                <a:effectLst/>
                <a:latin typeface="Essential Sans" pitchFamily="2" charset="77"/>
              </a:rPr>
              <a:t>vous</a:t>
            </a:r>
            <a:r>
              <a:rPr lang="en-CA" sz="1600" dirty="0">
                <a:effectLst/>
                <a:latin typeface="Essential Sans" pitchFamily="2" charset="77"/>
              </a:rPr>
              <a:t> </a:t>
            </a:r>
            <a:r>
              <a:rPr lang="en-CA" sz="1600" dirty="0" err="1">
                <a:effectLst/>
                <a:latin typeface="Essential Sans" pitchFamily="2" charset="77"/>
              </a:rPr>
              <a:t>êtes</a:t>
            </a:r>
            <a:r>
              <a:rPr lang="en-CA" sz="1600" dirty="0">
                <a:effectLst/>
                <a:latin typeface="Essential Sans" pitchFamily="2" charset="77"/>
              </a:rPr>
              <a:t> </a:t>
            </a:r>
            <a:r>
              <a:rPr lang="en-CA" sz="1600" dirty="0" err="1">
                <a:effectLst/>
                <a:latin typeface="Essential Sans" pitchFamily="2" charset="77"/>
              </a:rPr>
              <a:t>ouvert</a:t>
            </a:r>
            <a:r>
              <a:rPr lang="en-CA" sz="1600" dirty="0">
                <a:effectLst/>
                <a:latin typeface="Essential Sans" pitchFamily="2" charset="77"/>
              </a:rPr>
              <a:t> </a:t>
            </a:r>
            <a:r>
              <a:rPr lang="en-CA" sz="1600" dirty="0" err="1">
                <a:effectLst/>
                <a:latin typeface="Essential Sans" pitchFamily="2" charset="77"/>
              </a:rPr>
              <a:t>à</a:t>
            </a:r>
            <a:r>
              <a:rPr lang="en-CA" sz="1600" dirty="0">
                <a:effectLst/>
                <a:latin typeface="Essential Sans" pitchFamily="2" charset="77"/>
              </a:rPr>
              <a:t> la discussion, que </a:t>
            </a:r>
            <a:r>
              <a:rPr lang="en-CA" sz="1600" dirty="0" err="1">
                <a:effectLst/>
                <a:latin typeface="Essential Sans" pitchFamily="2" charset="77"/>
              </a:rPr>
              <a:t>vous</a:t>
            </a:r>
            <a:r>
              <a:rPr lang="en-CA" sz="1600" dirty="0">
                <a:effectLst/>
                <a:latin typeface="Essential Sans" pitchFamily="2" charset="77"/>
              </a:rPr>
              <a:t> </a:t>
            </a:r>
            <a:r>
              <a:rPr lang="en-CA" sz="1600" dirty="0" err="1">
                <a:effectLst/>
                <a:latin typeface="Essential Sans" pitchFamily="2" charset="77"/>
              </a:rPr>
              <a:t>prenez</a:t>
            </a:r>
            <a:r>
              <a:rPr lang="en-CA" sz="1600" dirty="0">
                <a:effectLst/>
                <a:latin typeface="Essential Sans" pitchFamily="2" charset="77"/>
              </a:rPr>
              <a:t> </a:t>
            </a:r>
            <a:r>
              <a:rPr lang="en-CA" sz="1600" dirty="0" err="1">
                <a:effectLst/>
                <a:latin typeface="Essential Sans" pitchFamily="2" charset="77"/>
              </a:rPr>
              <a:t>en</a:t>
            </a:r>
            <a:r>
              <a:rPr lang="en-CA" sz="1600" dirty="0">
                <a:effectLst/>
                <a:latin typeface="Essential Sans" pitchFamily="2" charset="77"/>
              </a:rPr>
              <a:t> </a:t>
            </a:r>
            <a:r>
              <a:rPr lang="en-CA" sz="1600" dirty="0" err="1">
                <a:effectLst/>
                <a:latin typeface="Essential Sans" pitchFamily="2" charset="77"/>
              </a:rPr>
              <a:t>compte</a:t>
            </a:r>
            <a:r>
              <a:rPr lang="en-CA" sz="1600" dirty="0">
                <a:effectLst/>
                <a:latin typeface="Essential Sans" pitchFamily="2" charset="77"/>
              </a:rPr>
              <a:t> son </a:t>
            </a:r>
            <a:r>
              <a:rPr lang="en-CA" sz="1600" dirty="0" err="1">
                <a:effectLst/>
                <a:latin typeface="Essential Sans" pitchFamily="2" charset="77"/>
              </a:rPr>
              <a:t>environnement</a:t>
            </a:r>
            <a:r>
              <a:rPr lang="en-CA" sz="1600" dirty="0">
                <a:effectLst/>
                <a:latin typeface="Essential Sans" pitchFamily="2" charset="77"/>
              </a:rPr>
              <a:t> et que </a:t>
            </a:r>
            <a:r>
              <a:rPr lang="en-CA" sz="1600" dirty="0" err="1">
                <a:effectLst/>
                <a:latin typeface="Essential Sans" pitchFamily="2" charset="77"/>
              </a:rPr>
              <a:t>vous</a:t>
            </a:r>
            <a:r>
              <a:rPr lang="en-CA" sz="1600" dirty="0">
                <a:effectLst/>
                <a:latin typeface="Essential Sans" pitchFamily="2" charset="77"/>
              </a:rPr>
              <a:t> </a:t>
            </a:r>
            <a:r>
              <a:rPr lang="en-CA" sz="1600" dirty="0" err="1">
                <a:effectLst/>
                <a:latin typeface="Essential Sans" pitchFamily="2" charset="77"/>
              </a:rPr>
              <a:t>vous</a:t>
            </a:r>
            <a:r>
              <a:rPr lang="en-CA" sz="1600" dirty="0">
                <a:effectLst/>
                <a:latin typeface="Essential Sans" pitchFamily="2" charset="77"/>
              </a:rPr>
              <a:t> </a:t>
            </a:r>
            <a:br>
              <a:rPr lang="en-CA" sz="1600" dirty="0">
                <a:effectLst/>
                <a:latin typeface="Essential Sans" pitchFamily="2" charset="77"/>
              </a:rPr>
            </a:br>
            <a:r>
              <a:rPr lang="en-CA" sz="1600" dirty="0" err="1">
                <a:effectLst/>
                <a:latin typeface="Essential Sans" pitchFamily="2" charset="77"/>
              </a:rPr>
              <a:t>adaptez</a:t>
            </a:r>
            <a:r>
              <a:rPr lang="en-CA" sz="1600" dirty="0">
                <a:effectLst/>
                <a:latin typeface="Essential Sans" pitchFamily="2" charset="77"/>
              </a:rPr>
              <a:t> </a:t>
            </a:r>
            <a:r>
              <a:rPr lang="en-CA" sz="1600" dirty="0" err="1">
                <a:effectLst/>
                <a:latin typeface="Essential Sans" pitchFamily="2" charset="77"/>
              </a:rPr>
              <a:t>à</a:t>
            </a:r>
            <a:r>
              <a:rPr lang="en-CA" sz="1600" dirty="0">
                <a:effectLst/>
                <a:latin typeface="Essential Sans" pitchFamily="2" charset="77"/>
              </a:rPr>
              <a:t> </a:t>
            </a:r>
            <a:r>
              <a:rPr lang="en-CA" sz="1600" dirty="0" err="1">
                <a:effectLst/>
                <a:latin typeface="Essential Sans" pitchFamily="2" charset="77"/>
              </a:rPr>
              <a:t>sa</a:t>
            </a:r>
            <a:r>
              <a:rPr lang="en-CA" sz="1600" dirty="0">
                <a:effectLst/>
                <a:latin typeface="Essential Sans" pitchFamily="2" charset="77"/>
              </a:rPr>
              <a:t> manière de </a:t>
            </a:r>
            <a:r>
              <a:rPr lang="en-CA" sz="1600" dirty="0" err="1">
                <a:effectLst/>
                <a:latin typeface="Essential Sans" pitchFamily="2" charset="77"/>
              </a:rPr>
              <a:t>fonctionner</a:t>
            </a:r>
            <a:r>
              <a:rPr lang="en-CA" sz="1600" dirty="0">
                <a:effectLst/>
                <a:latin typeface="Essential Sans" pitchFamily="2" charset="77"/>
              </a:rPr>
              <a:t>. </a:t>
            </a:r>
            <a:r>
              <a:rPr lang="en-CA" sz="1600" dirty="0" err="1">
                <a:effectLst/>
                <a:latin typeface="Essential Sans" pitchFamily="2" charset="77"/>
              </a:rPr>
              <a:t>Cela</a:t>
            </a:r>
            <a:r>
              <a:rPr lang="en-CA" sz="1600" dirty="0">
                <a:effectLst/>
                <a:latin typeface="Essential Sans" pitchFamily="2" charset="77"/>
              </a:rPr>
              <a:t> </a:t>
            </a:r>
            <a:r>
              <a:rPr lang="en-CA" sz="1600" dirty="0" err="1">
                <a:effectLst/>
                <a:latin typeface="Essential Sans" pitchFamily="2" charset="77"/>
              </a:rPr>
              <a:t>lèvera</a:t>
            </a:r>
            <a:r>
              <a:rPr lang="en-CA" sz="1600" dirty="0">
                <a:effectLst/>
                <a:latin typeface="Essential Sans" pitchFamily="2" charset="77"/>
              </a:rPr>
              <a:t> les </a:t>
            </a:r>
            <a:r>
              <a:rPr lang="en-CA" sz="1600" dirty="0" err="1">
                <a:effectLst/>
                <a:latin typeface="Essential Sans" pitchFamily="2" charset="77"/>
              </a:rPr>
              <a:t>freins</a:t>
            </a:r>
            <a:r>
              <a:rPr lang="en-CA" sz="1600" dirty="0">
                <a:effectLst/>
                <a:latin typeface="Essential Sans" pitchFamily="2" charset="77"/>
              </a:rPr>
              <a:t> </a:t>
            </a:r>
            <a:br>
              <a:rPr lang="en-CA" sz="1600" dirty="0">
                <a:effectLst/>
                <a:latin typeface="Essential Sans" pitchFamily="2" charset="77"/>
              </a:rPr>
            </a:br>
            <a:r>
              <a:rPr lang="en-CA" sz="1600" dirty="0" err="1">
                <a:effectLst/>
                <a:latin typeface="Essential Sans" pitchFamily="2" charset="77"/>
              </a:rPr>
              <a:t>potentiels</a:t>
            </a:r>
            <a:r>
              <a:rPr lang="en-CA" sz="1600" dirty="0">
                <a:effectLst/>
                <a:latin typeface="Essential Sans" pitchFamily="2" charset="77"/>
              </a:rPr>
              <a:t> </a:t>
            </a:r>
            <a:r>
              <a:rPr lang="en-CA" sz="1600" dirty="0" err="1">
                <a:effectLst/>
                <a:latin typeface="Essential Sans" pitchFamily="2" charset="77"/>
              </a:rPr>
              <a:t>liés</a:t>
            </a:r>
            <a:r>
              <a:rPr lang="en-CA" sz="1600" dirty="0">
                <a:effectLst/>
                <a:latin typeface="Essential Sans" pitchFamily="2" charset="77"/>
              </a:rPr>
              <a:t> </a:t>
            </a:r>
            <a:r>
              <a:rPr lang="en-CA" sz="1600" dirty="0" err="1">
                <a:effectLst/>
                <a:latin typeface="Essential Sans" pitchFamily="2" charset="77"/>
              </a:rPr>
              <a:t>à</a:t>
            </a:r>
            <a:r>
              <a:rPr lang="en-CA" sz="1600" dirty="0">
                <a:effectLst/>
                <a:latin typeface="Essential Sans" pitchFamily="2" charset="77"/>
              </a:rPr>
              <a:t> </a:t>
            </a:r>
            <a:r>
              <a:rPr lang="en-CA" sz="1600" dirty="0" err="1">
                <a:effectLst/>
                <a:latin typeface="Essential Sans" pitchFamily="2" charset="77"/>
              </a:rPr>
              <a:t>l’inconnu</a:t>
            </a:r>
            <a:r>
              <a:rPr lang="en-CA" sz="1600" dirty="0">
                <a:effectLst/>
                <a:latin typeface="Essential Sans" pitchFamily="2" charset="77"/>
              </a:rPr>
              <a:t>, </a:t>
            </a:r>
            <a:r>
              <a:rPr lang="en-CA" sz="1600" dirty="0" err="1">
                <a:effectLst/>
                <a:latin typeface="Essential Sans" pitchFamily="2" charset="77"/>
              </a:rPr>
              <a:t>renforcera</a:t>
            </a:r>
            <a:r>
              <a:rPr lang="en-CA" sz="1600" dirty="0">
                <a:effectLst/>
                <a:latin typeface="Essential Sans" pitchFamily="2" charset="77"/>
              </a:rPr>
              <a:t> la </a:t>
            </a:r>
            <a:r>
              <a:rPr lang="en-CA" sz="1600" dirty="0" err="1">
                <a:effectLst/>
                <a:latin typeface="Essential Sans" pitchFamily="2" charset="77"/>
              </a:rPr>
              <a:t>confiance</a:t>
            </a:r>
            <a:r>
              <a:rPr lang="en-CA" sz="1600" dirty="0">
                <a:effectLst/>
                <a:latin typeface="Essential Sans" pitchFamily="2" charset="77"/>
              </a:rPr>
              <a:t> de la </a:t>
            </a:r>
            <a:r>
              <a:rPr lang="en-CA" sz="1600" dirty="0" err="1">
                <a:effectLst/>
                <a:latin typeface="Essential Sans" pitchFamily="2" charset="77"/>
              </a:rPr>
              <a:t>famille</a:t>
            </a:r>
            <a:r>
              <a:rPr lang="en-CA" sz="1600" dirty="0">
                <a:effectLst/>
                <a:latin typeface="Essential Sans" pitchFamily="2" charset="77"/>
              </a:rPr>
              <a:t> </a:t>
            </a:r>
            <a:br>
              <a:rPr lang="en-CA" sz="1600" dirty="0">
                <a:effectLst/>
                <a:latin typeface="Essential Sans" pitchFamily="2" charset="77"/>
              </a:rPr>
            </a:br>
            <a:r>
              <a:rPr lang="en-CA" sz="1600" dirty="0">
                <a:effectLst/>
                <a:latin typeface="Essential Sans" pitchFamily="2" charset="77"/>
              </a:rPr>
              <a:t>et du </a:t>
            </a:r>
            <a:r>
              <a:rPr lang="en-CA" sz="1600" dirty="0" err="1">
                <a:effectLst/>
                <a:latin typeface="Essential Sans" pitchFamily="2" charset="77"/>
              </a:rPr>
              <a:t>mentoré</a:t>
            </a:r>
            <a:r>
              <a:rPr lang="en-CA" sz="1600" dirty="0">
                <a:effectLst/>
                <a:latin typeface="Essential Sans" pitchFamily="2" charset="77"/>
              </a:rPr>
              <a:t>.</a:t>
            </a:r>
          </a:p>
        </p:txBody>
      </p:sp>
      <p:sp>
        <p:nvSpPr>
          <p:cNvPr id="19" name="TextBox 18">
            <a:extLst>
              <a:ext uri="{FF2B5EF4-FFF2-40B4-BE49-F238E27FC236}">
                <a16:creationId xmlns:a16="http://schemas.microsoft.com/office/drawing/2014/main" id="{C5827AE4-4653-2264-FC37-1A557A23E315}"/>
              </a:ext>
            </a:extLst>
          </p:cNvPr>
          <p:cNvSpPr txBox="1"/>
          <p:nvPr/>
        </p:nvSpPr>
        <p:spPr>
          <a:xfrm>
            <a:off x="5426662" y="4293096"/>
            <a:ext cx="5998576" cy="1815882"/>
          </a:xfrm>
          <a:prstGeom prst="rect">
            <a:avLst/>
          </a:prstGeom>
          <a:noFill/>
        </p:spPr>
        <p:txBody>
          <a:bodyPr wrap="square" rtlCol="0">
            <a:spAutoFit/>
          </a:bodyPr>
          <a:lstStyle/>
          <a:p>
            <a:r>
              <a:rPr lang="en-CA" sz="1600" dirty="0" err="1">
                <a:effectLst/>
                <a:latin typeface="Essential Sans Medium" pitchFamily="2" charset="77"/>
              </a:rPr>
              <a:t>Lorsque</a:t>
            </a:r>
            <a:r>
              <a:rPr lang="en-CA" sz="1600" dirty="0">
                <a:effectLst/>
                <a:latin typeface="Essential Sans Medium" pitchFamily="2" charset="77"/>
              </a:rPr>
              <a:t> le parent a des </a:t>
            </a:r>
            <a:r>
              <a:rPr lang="en-CA" sz="1600" dirty="0" err="1">
                <a:effectLst/>
                <a:latin typeface="Essential Sans Medium" pitchFamily="2" charset="77"/>
              </a:rPr>
              <a:t>objectifs</a:t>
            </a:r>
            <a:r>
              <a:rPr lang="en-CA" sz="1600" dirty="0">
                <a:effectLst/>
                <a:latin typeface="Essential Sans Medium" pitchFamily="2" charset="77"/>
              </a:rPr>
              <a:t> </a:t>
            </a:r>
            <a:r>
              <a:rPr lang="en-CA" sz="1600" dirty="0" err="1">
                <a:effectLst/>
                <a:latin typeface="Essential Sans Medium" pitchFamily="2" charset="77"/>
              </a:rPr>
              <a:t>divergents</a:t>
            </a:r>
            <a:r>
              <a:rPr lang="en-CA" sz="1600" dirty="0">
                <a:effectLst/>
                <a:latin typeface="Essential Sans Medium" pitchFamily="2" charset="77"/>
              </a:rPr>
              <a:t> avec </a:t>
            </a:r>
            <a:r>
              <a:rPr lang="en-CA" sz="1600" dirty="0" err="1">
                <a:effectLst/>
                <a:latin typeface="Essential Sans Medium" pitchFamily="2" charset="77"/>
              </a:rPr>
              <a:t>ceux</a:t>
            </a:r>
            <a:r>
              <a:rPr lang="en-CA" sz="1600" dirty="0">
                <a:effectLst/>
                <a:latin typeface="Essential Sans Medium" pitchFamily="2" charset="77"/>
              </a:rPr>
              <a:t> </a:t>
            </a:r>
            <a:br>
              <a:rPr lang="en-CA" sz="1600" dirty="0">
                <a:effectLst/>
                <a:latin typeface="Essential Sans Medium" pitchFamily="2" charset="77"/>
              </a:rPr>
            </a:br>
            <a:r>
              <a:rPr lang="en-CA" sz="1600" dirty="0" err="1">
                <a:effectLst/>
                <a:latin typeface="Essential Sans Medium" pitchFamily="2" charset="77"/>
              </a:rPr>
              <a:t>poursuivis</a:t>
            </a:r>
            <a:r>
              <a:rPr lang="en-CA" sz="1600" dirty="0">
                <a:effectLst/>
                <a:latin typeface="Essential Sans Medium" pitchFamily="2" charset="77"/>
              </a:rPr>
              <a:t> dans la relation de </a:t>
            </a:r>
            <a:r>
              <a:rPr lang="en-CA" sz="1600" dirty="0" err="1">
                <a:effectLst/>
                <a:latin typeface="Essential Sans Medium" pitchFamily="2" charset="77"/>
              </a:rPr>
              <a:t>mentorat</a:t>
            </a:r>
            <a:r>
              <a:rPr lang="en-CA" sz="1600" dirty="0">
                <a:effectLst/>
                <a:latin typeface="Essential Sans Medium" pitchFamily="2" charset="77"/>
              </a:rPr>
              <a:t> </a:t>
            </a:r>
            <a:r>
              <a:rPr lang="en-CA" sz="1600" dirty="0" err="1">
                <a:effectLst/>
                <a:latin typeface="Essential Sans Medium" pitchFamily="2" charset="77"/>
              </a:rPr>
              <a:t>ou</a:t>
            </a:r>
            <a:r>
              <a:rPr lang="en-CA" sz="1600" dirty="0">
                <a:effectLst/>
                <a:latin typeface="Essential Sans Medium" pitchFamily="2" charset="77"/>
              </a:rPr>
              <a:t> </a:t>
            </a:r>
            <a:r>
              <a:rPr lang="en-CA" sz="1600" dirty="0" err="1">
                <a:effectLst/>
                <a:latin typeface="Essential Sans Medium" pitchFamily="2" charset="77"/>
              </a:rPr>
              <a:t>évoque</a:t>
            </a:r>
            <a:r>
              <a:rPr lang="en-CA" sz="1600" dirty="0">
                <a:effectLst/>
                <a:latin typeface="Essential Sans Medium" pitchFamily="2" charset="77"/>
              </a:rPr>
              <a:t> des </a:t>
            </a:r>
            <a:br>
              <a:rPr lang="en-CA" sz="1600" dirty="0">
                <a:effectLst/>
                <a:latin typeface="Essential Sans Medium" pitchFamily="2" charset="77"/>
              </a:rPr>
            </a:br>
            <a:r>
              <a:rPr lang="en-CA" sz="1600" dirty="0" err="1">
                <a:effectLst/>
                <a:latin typeface="Essential Sans Medium" pitchFamily="2" charset="77"/>
              </a:rPr>
              <a:t>difficultés</a:t>
            </a:r>
            <a:r>
              <a:rPr lang="en-CA" sz="1600" dirty="0">
                <a:effectLst/>
                <a:latin typeface="Essential Sans Medium" pitchFamily="2" charset="77"/>
              </a:rPr>
              <a:t> quant aux </a:t>
            </a:r>
            <a:r>
              <a:rPr lang="en-CA" sz="1600" dirty="0" err="1">
                <a:effectLst/>
                <a:latin typeface="Essential Sans Medium" pitchFamily="2" charset="77"/>
              </a:rPr>
              <a:t>comportements</a:t>
            </a:r>
            <a:r>
              <a:rPr lang="en-CA" sz="1600" dirty="0">
                <a:effectLst/>
                <a:latin typeface="Essential Sans Medium" pitchFamily="2" charset="77"/>
              </a:rPr>
              <a:t> du </a:t>
            </a:r>
            <a:r>
              <a:rPr lang="en-CA" sz="1600" dirty="0" err="1">
                <a:effectLst/>
                <a:latin typeface="Essential Sans Medium" pitchFamily="2" charset="77"/>
              </a:rPr>
              <a:t>jeune</a:t>
            </a:r>
            <a:r>
              <a:rPr lang="en-CA" sz="1600" dirty="0">
                <a:effectLst/>
                <a:latin typeface="Essential Sans Medium" pitchFamily="2" charset="77"/>
              </a:rPr>
              <a:t>, </a:t>
            </a:r>
            <a:r>
              <a:rPr lang="en-CA" sz="1600" dirty="0" err="1">
                <a:effectLst/>
                <a:latin typeface="Essential Sans Medium" pitchFamily="2" charset="77"/>
              </a:rPr>
              <a:t>discutez</a:t>
            </a:r>
            <a:r>
              <a:rPr lang="en-CA" sz="1600" dirty="0">
                <a:effectLst/>
                <a:latin typeface="Essential Sans Medium" pitchFamily="2" charset="77"/>
              </a:rPr>
              <a:t> avec </a:t>
            </a:r>
            <a:br>
              <a:rPr lang="en-CA" sz="1600" dirty="0">
                <a:effectLst/>
                <a:latin typeface="Essential Sans Medium" pitchFamily="2" charset="77"/>
              </a:rPr>
            </a:br>
            <a:r>
              <a:rPr lang="en-CA" sz="1600" dirty="0" err="1">
                <a:effectLst/>
                <a:latin typeface="Essential Sans Medium" pitchFamily="2" charset="77"/>
              </a:rPr>
              <a:t>lui</a:t>
            </a:r>
            <a:r>
              <a:rPr lang="en-CA" sz="1600" dirty="0">
                <a:effectLst/>
                <a:latin typeface="Essential Sans Medium" pitchFamily="2" charset="77"/>
              </a:rPr>
              <a:t> et le </a:t>
            </a:r>
            <a:r>
              <a:rPr lang="en-CA" sz="1600" dirty="0" err="1">
                <a:effectLst/>
                <a:latin typeface="Essential Sans Medium" pitchFamily="2" charset="77"/>
              </a:rPr>
              <a:t>mentoré</a:t>
            </a:r>
            <a:r>
              <a:rPr lang="en-CA" sz="1600" dirty="0">
                <a:effectLst/>
                <a:latin typeface="Essential Sans Medium" pitchFamily="2" charset="77"/>
              </a:rPr>
              <a:t> pour </a:t>
            </a:r>
            <a:r>
              <a:rPr lang="en-CA" sz="1600" dirty="0" err="1">
                <a:effectLst/>
                <a:latin typeface="Essential Sans Medium" pitchFamily="2" charset="77"/>
              </a:rPr>
              <a:t>trouver</a:t>
            </a:r>
            <a:r>
              <a:rPr lang="en-CA" sz="1600" dirty="0">
                <a:effectLst/>
                <a:latin typeface="Essential Sans Medium" pitchFamily="2" charset="77"/>
              </a:rPr>
              <a:t> un </a:t>
            </a:r>
            <a:r>
              <a:rPr lang="en-CA" sz="1600" dirty="0" err="1">
                <a:effectLst/>
                <a:latin typeface="Essential Sans Medium" pitchFamily="2" charset="77"/>
              </a:rPr>
              <a:t>compromis</a:t>
            </a:r>
            <a:r>
              <a:rPr lang="en-CA" sz="1600" dirty="0">
                <a:effectLst/>
                <a:latin typeface="Essential Sans Medium" pitchFamily="2" charset="77"/>
              </a:rPr>
              <a:t> qui </a:t>
            </a:r>
            <a:r>
              <a:rPr lang="en-CA" sz="1600" dirty="0" err="1">
                <a:effectLst/>
                <a:latin typeface="Essential Sans Medium" pitchFamily="2" charset="77"/>
              </a:rPr>
              <a:t>respecte</a:t>
            </a:r>
            <a:r>
              <a:rPr lang="en-CA" sz="1600" dirty="0">
                <a:effectLst/>
                <a:latin typeface="Essential Sans Medium" pitchFamily="2" charset="77"/>
              </a:rPr>
              <a:t> les aspirations de </a:t>
            </a:r>
            <a:r>
              <a:rPr lang="en-CA" sz="1600" dirty="0" err="1">
                <a:effectLst/>
                <a:latin typeface="Essential Sans Medium" pitchFamily="2" charset="77"/>
              </a:rPr>
              <a:t>chacun</a:t>
            </a:r>
            <a:r>
              <a:rPr lang="en-CA" sz="1600" dirty="0">
                <a:effectLst/>
                <a:latin typeface="Essential Sans Medium" pitchFamily="2" charset="77"/>
              </a:rPr>
              <a:t> et rappeler </a:t>
            </a:r>
            <a:r>
              <a:rPr lang="en-CA" sz="1600" dirty="0" err="1">
                <a:effectLst/>
                <a:latin typeface="Essential Sans Medium" pitchFamily="2" charset="77"/>
              </a:rPr>
              <a:t>l’importance</a:t>
            </a:r>
            <a:r>
              <a:rPr lang="en-CA" sz="1600" dirty="0">
                <a:effectLst/>
                <a:latin typeface="Essential Sans Medium" pitchFamily="2" charset="77"/>
              </a:rPr>
              <a:t> de prendre </a:t>
            </a:r>
            <a:r>
              <a:rPr lang="en-CA" sz="1600" dirty="0" err="1">
                <a:effectLst/>
                <a:latin typeface="Essential Sans Medium" pitchFamily="2" charset="77"/>
              </a:rPr>
              <a:t>en</a:t>
            </a:r>
            <a:r>
              <a:rPr lang="en-CA" sz="1600" dirty="0">
                <a:effectLst/>
                <a:latin typeface="Essential Sans Medium" pitchFamily="2" charset="77"/>
              </a:rPr>
              <a:t> </a:t>
            </a:r>
            <a:r>
              <a:rPr lang="en-CA" sz="1600" dirty="0" err="1">
                <a:effectLst/>
                <a:latin typeface="Essential Sans Medium" pitchFamily="2" charset="77"/>
              </a:rPr>
              <a:t>compte</a:t>
            </a:r>
            <a:r>
              <a:rPr lang="en-CA" sz="1600" dirty="0">
                <a:effectLst/>
                <a:latin typeface="Essential Sans Medium" pitchFamily="2" charset="77"/>
              </a:rPr>
              <a:t> les </a:t>
            </a:r>
            <a:r>
              <a:rPr lang="en-CA" sz="1600" dirty="0" err="1">
                <a:effectLst/>
                <a:latin typeface="Essential Sans Medium" pitchFamily="2" charset="77"/>
              </a:rPr>
              <a:t>besoins</a:t>
            </a:r>
            <a:r>
              <a:rPr lang="en-CA" sz="1600" dirty="0">
                <a:effectLst/>
                <a:latin typeface="Essential Sans Medium" pitchFamily="2" charset="77"/>
              </a:rPr>
              <a:t> du </a:t>
            </a:r>
            <a:r>
              <a:rPr lang="en-CA" sz="1600" dirty="0" err="1">
                <a:effectLst/>
                <a:latin typeface="Essential Sans Medium" pitchFamily="2" charset="77"/>
              </a:rPr>
              <a:t>jeune</a:t>
            </a:r>
            <a:r>
              <a:rPr lang="en-CA" sz="1600" dirty="0">
                <a:effectLst/>
                <a:latin typeface="Essential Sans Medium" pitchFamily="2" charset="77"/>
              </a:rPr>
              <a:t>. </a:t>
            </a:r>
            <a:r>
              <a:rPr lang="en-CA" sz="1600" dirty="0" err="1">
                <a:effectLst/>
                <a:latin typeface="Essential Sans Medium" pitchFamily="2" charset="77"/>
              </a:rPr>
              <a:t>Cette</a:t>
            </a:r>
            <a:r>
              <a:rPr lang="en-CA" sz="1600" dirty="0">
                <a:effectLst/>
                <a:latin typeface="Essential Sans Medium" pitchFamily="2" charset="77"/>
              </a:rPr>
              <a:t> discussion doit se faire </a:t>
            </a:r>
            <a:r>
              <a:rPr lang="en-CA" sz="1600" dirty="0" err="1">
                <a:effectLst/>
                <a:latin typeface="Essential Sans Medium" pitchFamily="2" charset="77"/>
              </a:rPr>
              <a:t>calmement</a:t>
            </a:r>
            <a:r>
              <a:rPr lang="en-CA" sz="1600" dirty="0">
                <a:effectLst/>
                <a:latin typeface="Essential Sans Medium" pitchFamily="2" charset="77"/>
              </a:rPr>
              <a:t> </a:t>
            </a:r>
            <a:r>
              <a:rPr lang="en-CA" sz="1600" dirty="0" err="1">
                <a:effectLst/>
                <a:latin typeface="Essential Sans Medium" pitchFamily="2" charset="77"/>
              </a:rPr>
              <a:t>en</a:t>
            </a:r>
            <a:r>
              <a:rPr lang="en-CA" sz="1600" dirty="0">
                <a:effectLst/>
                <a:latin typeface="Essential Sans Medium" pitchFamily="2" charset="77"/>
              </a:rPr>
              <a:t> proposant des solutions.</a:t>
            </a:r>
          </a:p>
        </p:txBody>
      </p:sp>
    </p:spTree>
    <p:extLst>
      <p:ext uri="{BB962C8B-B14F-4D97-AF65-F5344CB8AC3E}">
        <p14:creationId xmlns:p14="http://schemas.microsoft.com/office/powerpoint/2010/main" val="2053288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E30E237-C506-6B07-465C-F163840A7858}"/>
              </a:ext>
            </a:extLst>
          </p:cNvPr>
          <p:cNvSpPr>
            <a:spLocks noGrp="1"/>
          </p:cNvSpPr>
          <p:nvPr>
            <p:ph idx="1"/>
          </p:nvPr>
        </p:nvSpPr>
        <p:spPr>
          <a:xfrm>
            <a:off x="702893" y="435376"/>
            <a:ext cx="9136051" cy="1018347"/>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6</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2300" b="1" kern="100" dirty="0">
                <a:effectLst/>
                <a:latin typeface="Essential Sans Semi Bold" pitchFamily="2" charset="77"/>
                <a:ea typeface="Aptos" panose="020B0004020202020204" pitchFamily="34" charset="0"/>
                <a:cs typeface="Arial" panose="020B0604020202020204" pitchFamily="34" charset="0"/>
              </a:rPr>
              <a:t>Veuillez déterminer si les énoncés suivants sont vrais ou faux.</a:t>
            </a:r>
            <a:endParaRPr lang="en-CA" sz="2300" b="1" kern="100" dirty="0">
              <a:effectLst/>
              <a:latin typeface="Essential Sans Semi Bold" pitchFamily="2" charset="77"/>
              <a:ea typeface="Aptos" panose="020B0004020202020204" pitchFamily="34" charset="0"/>
              <a:cs typeface="Arial" panose="020B0604020202020204" pitchFamily="34" charset="0"/>
            </a:endParaRPr>
          </a:p>
        </p:txBody>
      </p:sp>
      <p:sp>
        <p:nvSpPr>
          <p:cNvPr id="26" name="Content Placeholder 2">
            <a:extLst>
              <a:ext uri="{FF2B5EF4-FFF2-40B4-BE49-F238E27FC236}">
                <a16:creationId xmlns:a16="http://schemas.microsoft.com/office/drawing/2014/main" id="{26756F94-F969-B223-2CE0-12C78152703F}"/>
              </a:ext>
            </a:extLst>
          </p:cNvPr>
          <p:cNvSpPr txBox="1">
            <a:spLocks/>
          </p:cNvSpPr>
          <p:nvPr/>
        </p:nvSpPr>
        <p:spPr>
          <a:xfrm>
            <a:off x="702893" y="1728468"/>
            <a:ext cx="5538419" cy="44528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indent="-457200">
              <a:lnSpc>
                <a:spcPct val="107000"/>
              </a:lnSpc>
              <a:spcBef>
                <a:spcPts val="0"/>
              </a:spcBef>
              <a:spcAft>
                <a:spcPts val="800"/>
              </a:spcAft>
              <a:buFont typeface="+mj-lt"/>
              <a:buAutoNum type="arabicPeriod"/>
            </a:pPr>
            <a:r>
              <a:rPr lang="fr-CA" sz="1900" kern="100" dirty="0">
                <a:effectLst/>
                <a:latin typeface="Essential Sans" pitchFamily="2" charset="77"/>
                <a:ea typeface="Aptos" panose="020B0004020202020204" pitchFamily="34" charset="0"/>
                <a:cs typeface="Arial" panose="020B0604020202020204" pitchFamily="34" charset="0"/>
              </a:rPr>
              <a:t>Le parent doit être mis au courant de ce </a:t>
            </a:r>
            <a:br>
              <a:rPr lang="fr-CA" sz="1900" kern="100" dirty="0">
                <a:effectLst/>
                <a:latin typeface="Essential Sans" pitchFamily="2" charset="77"/>
                <a:ea typeface="Aptos" panose="020B0004020202020204" pitchFamily="34" charset="0"/>
                <a:cs typeface="Arial" panose="020B0604020202020204" pitchFamily="34" charset="0"/>
              </a:rPr>
            </a:br>
            <a:r>
              <a:rPr lang="fr-CA" sz="1900" kern="100" dirty="0">
                <a:effectLst/>
                <a:latin typeface="Essential Sans" pitchFamily="2" charset="77"/>
                <a:ea typeface="Aptos" panose="020B0004020202020204" pitchFamily="34" charset="0"/>
                <a:cs typeface="Arial" panose="020B0604020202020204" pitchFamily="34" charset="0"/>
              </a:rPr>
              <a:t>que fait son enfant avec le mentor.</a:t>
            </a:r>
            <a:endParaRPr lang="en-CA" sz="1900" kern="100" dirty="0">
              <a:effectLst/>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p>
          <a:p>
            <a:pPr marL="457200" indent="-457200">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1100"/>
              </a:spcAft>
              <a:buFont typeface="+mj-lt"/>
              <a:buAutoNum type="arabicPeriod" startAt="2"/>
            </a:pPr>
            <a:r>
              <a:rPr lang="fr-CA" sz="1900" dirty="0">
                <a:effectLst/>
                <a:latin typeface="Essential Sans" pitchFamily="2" charset="77"/>
                <a:ea typeface="Aptos" panose="020B0004020202020204" pitchFamily="34" charset="0"/>
              </a:rPr>
              <a:t>Le parent devrait être invité aux activités et sorties que fait son enfant avec le mentor.</a:t>
            </a:r>
            <a:r>
              <a:rPr lang="en-CA" sz="1900" dirty="0">
                <a:effectLst/>
                <a:latin typeface="Essential Sans" pitchFamily="2" charset="77"/>
              </a:rPr>
              <a:t> </a:t>
            </a: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endParaRPr lang="en-CA" sz="1900" dirty="0">
              <a:latin typeface="Essential Sans" pitchFamily="2" charset="77"/>
            </a:endParaRPr>
          </a:p>
          <a:p>
            <a:pPr marL="457200" indent="-457200">
              <a:lnSpc>
                <a:spcPct val="107000"/>
              </a:lnSpc>
              <a:spcBef>
                <a:spcPts val="0"/>
              </a:spcBef>
              <a:spcAft>
                <a:spcPts val="800"/>
              </a:spcAft>
              <a:buFont typeface="+mj-lt"/>
              <a:buAutoNum type="arabicPeriod"/>
            </a:pPr>
            <a:endParaRPr lang="fr-CA" sz="8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1100"/>
              </a:spcAft>
              <a:buFont typeface="+mj-lt"/>
              <a:buAutoNum type="arabicPeriod" startAt="3"/>
            </a:pPr>
            <a:r>
              <a:rPr lang="fr-CA" sz="1800" dirty="0">
                <a:effectLst/>
                <a:latin typeface="Essential Sans" pitchFamily="2" charset="77"/>
                <a:ea typeface="Aptos" panose="020B0004020202020204" pitchFamily="34" charset="0"/>
              </a:rPr>
              <a:t>Le parent devrait participer à la planification </a:t>
            </a:r>
            <a:br>
              <a:rPr lang="fr-CA" sz="1800" dirty="0">
                <a:effectLst/>
                <a:latin typeface="Essential Sans" pitchFamily="2" charset="77"/>
                <a:ea typeface="Aptos" panose="020B0004020202020204" pitchFamily="34" charset="0"/>
              </a:rPr>
            </a:br>
            <a:r>
              <a:rPr lang="fr-CA" sz="1800" dirty="0">
                <a:effectLst/>
                <a:latin typeface="Essential Sans" pitchFamily="2" charset="77"/>
                <a:ea typeface="Aptos" panose="020B0004020202020204" pitchFamily="34" charset="0"/>
              </a:rPr>
              <a:t>et au choix des activités que font l’enfant et </a:t>
            </a:r>
            <a:br>
              <a:rPr lang="fr-CA" sz="1800" dirty="0">
                <a:effectLst/>
                <a:latin typeface="Essential Sans" pitchFamily="2" charset="77"/>
                <a:ea typeface="Aptos" panose="020B0004020202020204" pitchFamily="34" charset="0"/>
              </a:rPr>
            </a:br>
            <a:r>
              <a:rPr lang="fr-CA" sz="1800" dirty="0">
                <a:effectLst/>
                <a:latin typeface="Essential Sans" pitchFamily="2" charset="77"/>
                <a:ea typeface="Aptos" panose="020B0004020202020204" pitchFamily="34" charset="0"/>
              </a:rPr>
              <a:t>son mentor.</a:t>
            </a:r>
          </a:p>
          <a:p>
            <a:pPr marL="0" indent="0">
              <a:lnSpc>
                <a:spcPct val="107000"/>
              </a:lnSpc>
              <a:spcBef>
                <a:spcPts val="0"/>
              </a:spcBef>
              <a:spcAft>
                <a:spcPts val="1100"/>
              </a:spcAft>
              <a:buNone/>
            </a:pPr>
            <a:r>
              <a:rPr lang="en-CA" sz="1400" dirty="0">
                <a:effectLst/>
              </a:rPr>
              <a:t> </a:t>
            </a:r>
            <a:r>
              <a:rPr lang="fr-CA" sz="1900" kern="100" dirty="0">
                <a:latin typeface="Essential Sans" pitchFamily="2" charset="77"/>
                <a:ea typeface="Aptos" panose="020B0004020202020204" pitchFamily="34" charset="0"/>
                <a:cs typeface="Arial" panose="020B0604020202020204" pitchFamily="34" charset="0"/>
              </a:rPr>
              <a:t>	Vrai		faux</a:t>
            </a:r>
            <a:endParaRPr lang="en-CA" sz="1900" dirty="0">
              <a:effectLst/>
              <a:latin typeface="Essential Sans" pitchFamily="2" charset="77"/>
            </a:endParaRPr>
          </a:p>
        </p:txBody>
      </p:sp>
      <p:sp>
        <p:nvSpPr>
          <p:cNvPr id="31" name="Content Placeholder 2">
            <a:extLst>
              <a:ext uri="{FF2B5EF4-FFF2-40B4-BE49-F238E27FC236}">
                <a16:creationId xmlns:a16="http://schemas.microsoft.com/office/drawing/2014/main" id="{D65BEC00-2060-47F9-8E5D-A0D5DF0E2567}"/>
              </a:ext>
            </a:extLst>
          </p:cNvPr>
          <p:cNvSpPr txBox="1">
            <a:spLocks/>
          </p:cNvSpPr>
          <p:nvPr/>
        </p:nvSpPr>
        <p:spPr>
          <a:xfrm>
            <a:off x="6478258" y="1728468"/>
            <a:ext cx="5185657" cy="45347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7000"/>
              </a:lnSpc>
              <a:spcBef>
                <a:spcPts val="0"/>
              </a:spcBef>
              <a:spcAft>
                <a:spcPts val="1100"/>
              </a:spcAft>
              <a:buFont typeface="+mj-lt"/>
              <a:buAutoNum type="arabicPeriod" startAt="4"/>
            </a:pPr>
            <a:r>
              <a:rPr lang="fr-CA" sz="1800" dirty="0">
                <a:effectLst/>
                <a:latin typeface="Essential Sans" pitchFamily="2" charset="77"/>
                <a:ea typeface="Aptos" panose="020B0004020202020204" pitchFamily="34" charset="0"/>
              </a:rPr>
              <a:t>Dans la relation de mentorat, vous avez </a:t>
            </a:r>
            <a:br>
              <a:rPr lang="fr-CA" sz="1800" dirty="0">
                <a:effectLst/>
                <a:latin typeface="Essential Sans" pitchFamily="2" charset="77"/>
                <a:ea typeface="Aptos" panose="020B0004020202020204" pitchFamily="34" charset="0"/>
              </a:rPr>
            </a:br>
            <a:r>
              <a:rPr lang="fr-CA" sz="1800" dirty="0">
                <a:effectLst/>
                <a:latin typeface="Essential Sans" pitchFamily="2" charset="77"/>
                <a:ea typeface="Aptos" panose="020B0004020202020204" pitchFamily="34" charset="0"/>
              </a:rPr>
              <a:t>le même rôle que celui du parent de votre jeune mentoré.</a:t>
            </a:r>
            <a:r>
              <a:rPr lang="en-CA" sz="1400" dirty="0">
                <a:effectLst/>
                <a:latin typeface="Essential Sans" pitchFamily="2" charset="77"/>
              </a:rPr>
              <a:t> </a:t>
            </a:r>
          </a:p>
          <a:p>
            <a:pPr marL="0" indent="0">
              <a:lnSpc>
                <a:spcPct val="107000"/>
              </a:lnSpc>
              <a:spcBef>
                <a:spcPts val="0"/>
              </a:spcBef>
              <a:spcAft>
                <a:spcPts val="1100"/>
              </a:spcAft>
              <a:buNone/>
            </a:pPr>
            <a:r>
              <a:rPr lang="fr-CA" sz="1900" kern="100" dirty="0">
                <a:latin typeface="Essential Sans" pitchFamily="2" charset="77"/>
                <a:ea typeface="Aptos" panose="020B0004020202020204" pitchFamily="34" charset="0"/>
                <a:cs typeface="Arial" panose="020B0604020202020204" pitchFamily="34" charset="0"/>
              </a:rPr>
              <a:t>	Vrai		faux</a:t>
            </a:r>
            <a:endParaRPr lang="fr-CA" sz="1900" dirty="0">
              <a:latin typeface="Essential Sans" pitchFamily="2" charset="77"/>
            </a:endParaRPr>
          </a:p>
          <a:p>
            <a:pPr marL="457200" indent="-457200">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457200" indent="-457200">
              <a:lnSpc>
                <a:spcPct val="107000"/>
              </a:lnSpc>
              <a:spcBef>
                <a:spcPts val="0"/>
              </a:spcBef>
              <a:spcAft>
                <a:spcPts val="1100"/>
              </a:spcAft>
              <a:buFont typeface="+mj-lt"/>
              <a:buAutoNum type="arabicPeriod" startAt="5"/>
            </a:pPr>
            <a:r>
              <a:rPr lang="fr-CA" sz="1800" dirty="0">
                <a:effectLst/>
                <a:latin typeface="Essential Sans" pitchFamily="2" charset="77"/>
                <a:ea typeface="Aptos" panose="020B0004020202020204" pitchFamily="34" charset="0"/>
              </a:rPr>
              <a:t>Les parents doivent être informés des progrès que réalise l’enfant.</a:t>
            </a:r>
            <a:endParaRPr lang="fr-CA" sz="1900" kern="100" dirty="0">
              <a:effectLst/>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p>
          <a:p>
            <a:pPr marL="457200" indent="-457200">
              <a:lnSpc>
                <a:spcPct val="107000"/>
              </a:lnSpc>
              <a:spcBef>
                <a:spcPts val="0"/>
              </a:spcBef>
              <a:spcAft>
                <a:spcPts val="800"/>
              </a:spcAft>
              <a:buFont typeface="+mj-lt"/>
              <a:buAutoNum type="arabicPeriod"/>
            </a:pPr>
            <a:endParaRPr lang="fr-CA" sz="800" kern="100" dirty="0">
              <a:latin typeface="Essential Sans" pitchFamily="2" charset="77"/>
              <a:ea typeface="Aptos" panose="020B0004020202020204" pitchFamily="34" charset="0"/>
              <a:cs typeface="Arial" panose="020B0604020202020204" pitchFamily="34" charset="0"/>
            </a:endParaRPr>
          </a:p>
          <a:p>
            <a:pPr marL="342900" indent="-342900">
              <a:lnSpc>
                <a:spcPct val="107000"/>
              </a:lnSpc>
              <a:spcBef>
                <a:spcPts val="0"/>
              </a:spcBef>
              <a:spcAft>
                <a:spcPts val="800"/>
              </a:spcAft>
              <a:buFont typeface="+mj-lt"/>
              <a:buAutoNum type="arabicPeriod" startAt="6"/>
            </a:pPr>
            <a:r>
              <a:rPr lang="fr-CA" sz="1800" dirty="0">
                <a:effectLst/>
                <a:latin typeface="Essential Sans" pitchFamily="2" charset="77"/>
                <a:ea typeface="Aptos" panose="020B0004020202020204" pitchFamily="34" charset="0"/>
              </a:rPr>
              <a:t>Lorsque votre jeune mentoré réalise une activité, vous devriez inciter le parent à lui offrir une récompense.</a:t>
            </a:r>
            <a:r>
              <a:rPr lang="en-CA" sz="1400" dirty="0">
                <a:effectLst/>
                <a:latin typeface="Essential Sans" pitchFamily="2" charset="77"/>
              </a:rPr>
              <a:t> </a:t>
            </a:r>
          </a:p>
          <a:p>
            <a:pPr marL="0" indent="0">
              <a:lnSpc>
                <a:spcPct val="107000"/>
              </a:lnSpc>
              <a:spcBef>
                <a:spcPts val="0"/>
              </a:spcBef>
              <a:spcAft>
                <a:spcPts val="800"/>
              </a:spcAft>
              <a:buNone/>
            </a:pPr>
            <a:r>
              <a:rPr lang="fr-CA" sz="1900" kern="100" dirty="0">
                <a:latin typeface="Essential Sans" pitchFamily="2" charset="77"/>
                <a:ea typeface="Aptos" panose="020B0004020202020204" pitchFamily="34" charset="0"/>
                <a:cs typeface="Arial" panose="020B0604020202020204" pitchFamily="34" charset="0"/>
              </a:rPr>
              <a:t>	Vrai		faux</a:t>
            </a:r>
          </a:p>
        </p:txBody>
      </p:sp>
      <p:sp>
        <p:nvSpPr>
          <p:cNvPr id="33" name="Rectangle 32">
            <a:extLst>
              <a:ext uri="{FF2B5EF4-FFF2-40B4-BE49-F238E27FC236}">
                <a16:creationId xmlns:a16="http://schemas.microsoft.com/office/drawing/2014/main" id="{60A9276B-8305-A714-2A80-38EC53E25CD4}"/>
              </a:ext>
            </a:extLst>
          </p:cNvPr>
          <p:cNvSpPr/>
          <p:nvPr/>
        </p:nvSpPr>
        <p:spPr>
          <a:xfrm>
            <a:off x="1274618" y="2523744"/>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256A531-EC84-4622-AAE1-A683B62461CA}"/>
              </a:ext>
            </a:extLst>
          </p:cNvPr>
          <p:cNvSpPr/>
          <p:nvPr/>
        </p:nvSpPr>
        <p:spPr>
          <a:xfrm>
            <a:off x="3053617" y="2523744"/>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2FEA7BB-BC18-2341-9773-5F154DA28684}"/>
              </a:ext>
            </a:extLst>
          </p:cNvPr>
          <p:cNvSpPr/>
          <p:nvPr/>
        </p:nvSpPr>
        <p:spPr>
          <a:xfrm>
            <a:off x="1274618" y="384975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4EDB3B3-2D08-00F0-DC40-B066B892EC66}"/>
              </a:ext>
            </a:extLst>
          </p:cNvPr>
          <p:cNvSpPr/>
          <p:nvPr/>
        </p:nvSpPr>
        <p:spPr>
          <a:xfrm>
            <a:off x="3053617" y="384975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893E0AA-FF64-4A85-8770-DE7E7540731A}"/>
              </a:ext>
            </a:extLst>
          </p:cNvPr>
          <p:cNvSpPr/>
          <p:nvPr/>
        </p:nvSpPr>
        <p:spPr>
          <a:xfrm>
            <a:off x="1274618" y="550008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923E784-5BF1-C20E-B56B-49EAFFFA48A4}"/>
              </a:ext>
            </a:extLst>
          </p:cNvPr>
          <p:cNvSpPr/>
          <p:nvPr/>
        </p:nvSpPr>
        <p:spPr>
          <a:xfrm>
            <a:off x="3053617" y="550008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A6E22A5-C755-8915-2549-BBAF47EFBFD9}"/>
              </a:ext>
            </a:extLst>
          </p:cNvPr>
          <p:cNvSpPr/>
          <p:nvPr/>
        </p:nvSpPr>
        <p:spPr>
          <a:xfrm>
            <a:off x="7053305" y="2788203"/>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0E4A299-713D-3FA5-682E-46FCA3199E04}"/>
              </a:ext>
            </a:extLst>
          </p:cNvPr>
          <p:cNvSpPr/>
          <p:nvPr/>
        </p:nvSpPr>
        <p:spPr>
          <a:xfrm>
            <a:off x="8832304" y="2788203"/>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D1035DD-0441-F2AE-D4DB-A4FA5ECE3503}"/>
              </a:ext>
            </a:extLst>
          </p:cNvPr>
          <p:cNvSpPr/>
          <p:nvPr/>
        </p:nvSpPr>
        <p:spPr>
          <a:xfrm>
            <a:off x="7053305" y="414835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B674E9D-8FB2-D96B-911C-40EDA0B66895}"/>
              </a:ext>
            </a:extLst>
          </p:cNvPr>
          <p:cNvSpPr/>
          <p:nvPr/>
        </p:nvSpPr>
        <p:spPr>
          <a:xfrm>
            <a:off x="8832304" y="4148350"/>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0C78630-3591-4E82-8A38-3A7F19B5DF8F}"/>
              </a:ext>
            </a:extLst>
          </p:cNvPr>
          <p:cNvSpPr/>
          <p:nvPr/>
        </p:nvSpPr>
        <p:spPr>
          <a:xfrm>
            <a:off x="7053305" y="5762976"/>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7D3A559-E2B4-1197-F8E6-7E065B6D945C}"/>
              </a:ext>
            </a:extLst>
          </p:cNvPr>
          <p:cNvSpPr/>
          <p:nvPr/>
        </p:nvSpPr>
        <p:spPr>
          <a:xfrm>
            <a:off x="8832304" y="5762976"/>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AC384C5-8F48-FBE5-758C-C3424A6DB416}"/>
              </a:ext>
            </a:extLst>
          </p:cNvPr>
          <p:cNvGrpSpPr/>
          <p:nvPr/>
        </p:nvGrpSpPr>
        <p:grpSpPr>
          <a:xfrm>
            <a:off x="1250198" y="2348880"/>
            <a:ext cx="8000972" cy="3794358"/>
            <a:chOff x="1250198" y="2348880"/>
            <a:chExt cx="8000972" cy="3794358"/>
          </a:xfrm>
        </p:grpSpPr>
        <p:sp>
          <p:nvSpPr>
            <p:cNvPr id="6" name="TextBox 5">
              <a:extLst>
                <a:ext uri="{FF2B5EF4-FFF2-40B4-BE49-F238E27FC236}">
                  <a16:creationId xmlns:a16="http://schemas.microsoft.com/office/drawing/2014/main" id="{272D1F06-CDD0-AF1A-D8F1-54566C73A8DE}"/>
                </a:ext>
              </a:extLst>
            </p:cNvPr>
            <p:cNvSpPr txBox="1"/>
            <p:nvPr/>
          </p:nvSpPr>
          <p:spPr>
            <a:xfrm>
              <a:off x="8786713" y="2630629"/>
              <a:ext cx="464457" cy="553998"/>
            </a:xfrm>
            <a:prstGeom prst="rect">
              <a:avLst/>
            </a:prstGeom>
            <a:noFill/>
          </p:spPr>
          <p:txBody>
            <a:bodyPr wrap="square" rtlCol="0">
              <a:spAutoFit/>
            </a:bodyPr>
            <a:lstStyle/>
            <a:p>
              <a:r>
                <a:rPr lang="en-US" sz="3000" b="1" dirty="0">
                  <a:solidFill>
                    <a:srgbClr val="EB252F"/>
                  </a:solidFill>
                </a:rPr>
                <a:t>✓︎</a:t>
              </a:r>
            </a:p>
          </p:txBody>
        </p:sp>
        <p:sp>
          <p:nvSpPr>
            <p:cNvPr id="7" name="TextBox 6">
              <a:extLst>
                <a:ext uri="{FF2B5EF4-FFF2-40B4-BE49-F238E27FC236}">
                  <a16:creationId xmlns:a16="http://schemas.microsoft.com/office/drawing/2014/main" id="{07F64F1C-C00A-05FB-0891-C8F70D5EE5B3}"/>
                </a:ext>
              </a:extLst>
            </p:cNvPr>
            <p:cNvSpPr txBox="1"/>
            <p:nvPr/>
          </p:nvSpPr>
          <p:spPr>
            <a:xfrm>
              <a:off x="3013234" y="3695766"/>
              <a:ext cx="464457" cy="553998"/>
            </a:xfrm>
            <a:prstGeom prst="rect">
              <a:avLst/>
            </a:prstGeom>
            <a:noFill/>
          </p:spPr>
          <p:txBody>
            <a:bodyPr wrap="square" rtlCol="0">
              <a:spAutoFit/>
            </a:bodyPr>
            <a:lstStyle/>
            <a:p>
              <a:r>
                <a:rPr lang="en-US" sz="3000" b="1" dirty="0">
                  <a:solidFill>
                    <a:srgbClr val="EB252F"/>
                  </a:solidFill>
                </a:rPr>
                <a:t>✓︎</a:t>
              </a:r>
            </a:p>
          </p:txBody>
        </p:sp>
        <p:sp>
          <p:nvSpPr>
            <p:cNvPr id="8" name="TextBox 7">
              <a:extLst>
                <a:ext uri="{FF2B5EF4-FFF2-40B4-BE49-F238E27FC236}">
                  <a16:creationId xmlns:a16="http://schemas.microsoft.com/office/drawing/2014/main" id="{48058F95-F6ED-3A4B-230F-ACD20F75AA5D}"/>
                </a:ext>
              </a:extLst>
            </p:cNvPr>
            <p:cNvSpPr txBox="1"/>
            <p:nvPr/>
          </p:nvSpPr>
          <p:spPr>
            <a:xfrm>
              <a:off x="1250198" y="5351950"/>
              <a:ext cx="464457" cy="553998"/>
            </a:xfrm>
            <a:prstGeom prst="rect">
              <a:avLst/>
            </a:prstGeom>
            <a:noFill/>
          </p:spPr>
          <p:txBody>
            <a:bodyPr wrap="square" rtlCol="0">
              <a:spAutoFit/>
            </a:bodyPr>
            <a:lstStyle/>
            <a:p>
              <a:r>
                <a:rPr lang="en-US" sz="3000" b="1" dirty="0">
                  <a:solidFill>
                    <a:srgbClr val="EB252F"/>
                  </a:solidFill>
                </a:rPr>
                <a:t>✓︎</a:t>
              </a:r>
            </a:p>
          </p:txBody>
        </p:sp>
        <p:sp>
          <p:nvSpPr>
            <p:cNvPr id="9" name="TextBox 8">
              <a:extLst>
                <a:ext uri="{FF2B5EF4-FFF2-40B4-BE49-F238E27FC236}">
                  <a16:creationId xmlns:a16="http://schemas.microsoft.com/office/drawing/2014/main" id="{86157BB1-B7CF-BEE7-7F33-9B7F5DA8800D}"/>
                </a:ext>
              </a:extLst>
            </p:cNvPr>
            <p:cNvSpPr txBox="1"/>
            <p:nvPr/>
          </p:nvSpPr>
          <p:spPr>
            <a:xfrm>
              <a:off x="7010838" y="3983798"/>
              <a:ext cx="464457" cy="553998"/>
            </a:xfrm>
            <a:prstGeom prst="rect">
              <a:avLst/>
            </a:prstGeom>
            <a:noFill/>
          </p:spPr>
          <p:txBody>
            <a:bodyPr wrap="square" rtlCol="0">
              <a:spAutoFit/>
            </a:bodyPr>
            <a:lstStyle/>
            <a:p>
              <a:r>
                <a:rPr lang="en-US" sz="3000" b="1" dirty="0">
                  <a:solidFill>
                    <a:srgbClr val="EB252F"/>
                  </a:solidFill>
                </a:rPr>
                <a:t>✓︎</a:t>
              </a:r>
            </a:p>
          </p:txBody>
        </p:sp>
        <p:sp>
          <p:nvSpPr>
            <p:cNvPr id="10" name="TextBox 9">
              <a:extLst>
                <a:ext uri="{FF2B5EF4-FFF2-40B4-BE49-F238E27FC236}">
                  <a16:creationId xmlns:a16="http://schemas.microsoft.com/office/drawing/2014/main" id="{FAE55495-576B-A979-BAA7-B522BFF25537}"/>
                </a:ext>
              </a:extLst>
            </p:cNvPr>
            <p:cNvSpPr txBox="1"/>
            <p:nvPr/>
          </p:nvSpPr>
          <p:spPr>
            <a:xfrm>
              <a:off x="8786713" y="5589240"/>
              <a:ext cx="464457" cy="553998"/>
            </a:xfrm>
            <a:prstGeom prst="rect">
              <a:avLst/>
            </a:prstGeom>
            <a:noFill/>
          </p:spPr>
          <p:txBody>
            <a:bodyPr wrap="square" rtlCol="0">
              <a:spAutoFit/>
            </a:bodyPr>
            <a:lstStyle/>
            <a:p>
              <a:r>
                <a:rPr lang="en-US" sz="3000" b="1" dirty="0">
                  <a:solidFill>
                    <a:srgbClr val="EB252F"/>
                  </a:solidFill>
                </a:rPr>
                <a:t>✓︎</a:t>
              </a:r>
            </a:p>
          </p:txBody>
        </p:sp>
        <p:sp>
          <p:nvSpPr>
            <p:cNvPr id="11" name="TextBox 10">
              <a:extLst>
                <a:ext uri="{FF2B5EF4-FFF2-40B4-BE49-F238E27FC236}">
                  <a16:creationId xmlns:a16="http://schemas.microsoft.com/office/drawing/2014/main" id="{1E65B25F-CA6A-9F07-E141-532489C3BF6A}"/>
                </a:ext>
              </a:extLst>
            </p:cNvPr>
            <p:cNvSpPr txBox="1"/>
            <p:nvPr/>
          </p:nvSpPr>
          <p:spPr>
            <a:xfrm>
              <a:off x="3013234" y="2348880"/>
              <a:ext cx="464457" cy="553998"/>
            </a:xfrm>
            <a:prstGeom prst="rect">
              <a:avLst/>
            </a:prstGeom>
            <a:noFill/>
          </p:spPr>
          <p:txBody>
            <a:bodyPr wrap="square" rtlCol="0">
              <a:spAutoFit/>
            </a:bodyPr>
            <a:lstStyle/>
            <a:p>
              <a:r>
                <a:rPr lang="en-US" sz="3000" b="1" dirty="0">
                  <a:solidFill>
                    <a:srgbClr val="EB252F"/>
                  </a:solidFill>
                </a:rPr>
                <a:t>✓︎</a:t>
              </a:r>
            </a:p>
          </p:txBody>
        </p:sp>
      </p:grpSp>
    </p:spTree>
    <p:extLst>
      <p:ext uri="{BB962C8B-B14F-4D97-AF65-F5344CB8AC3E}">
        <p14:creationId xmlns:p14="http://schemas.microsoft.com/office/powerpoint/2010/main" val="304335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9BEC84-BCDD-141C-9B53-A8EAC84A2C48}"/>
              </a:ext>
            </a:extLst>
          </p:cNvPr>
          <p:cNvSpPr/>
          <p:nvPr/>
        </p:nvSpPr>
        <p:spPr>
          <a:xfrm>
            <a:off x="0" y="1444752"/>
            <a:ext cx="12192000" cy="5413248"/>
          </a:xfrm>
          <a:prstGeom prst="rect">
            <a:avLst/>
          </a:prstGeom>
          <a:solidFill>
            <a:srgbClr val="FECC2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1A7513-3636-28C2-A9F1-282F43A8821E}"/>
              </a:ext>
            </a:extLst>
          </p:cNvPr>
          <p:cNvSpPr>
            <a:spLocks noGrp="1"/>
          </p:cNvSpPr>
          <p:nvPr>
            <p:ph idx="1"/>
          </p:nvPr>
        </p:nvSpPr>
        <p:spPr>
          <a:xfrm>
            <a:off x="3913632" y="2322575"/>
            <a:ext cx="6739128" cy="4073843"/>
          </a:xfrm>
        </p:spPr>
        <p:txBody>
          <a:bodyPr>
            <a:noAutofit/>
          </a:bodyPr>
          <a:lstStyle/>
          <a:p>
            <a:pPr marL="0" indent="0">
              <a:lnSpc>
                <a:spcPct val="100000"/>
              </a:lnSpc>
              <a:buNone/>
            </a:pPr>
            <a:r>
              <a:rPr lang="fr-CA" sz="2000" b="1" dirty="0">
                <a:latin typeface="Essential Sans" pitchFamily="2" charset="77"/>
              </a:rPr>
              <a:t>Confiance</a:t>
            </a:r>
            <a:r>
              <a:rPr lang="fr-CA" sz="2000" dirty="0">
                <a:latin typeface="Essential Sans" pitchFamily="2" charset="77"/>
              </a:rPr>
              <a:t> : Une relation de confiance entre le mentor et les parents produit des retombées positives pour le mentoré.</a:t>
            </a:r>
            <a:br>
              <a:rPr lang="fr-CA" sz="2000" dirty="0">
                <a:latin typeface="Essential Sans" pitchFamily="2" charset="77"/>
              </a:rPr>
            </a:br>
            <a:br>
              <a:rPr lang="fr-CA" sz="800" dirty="0">
                <a:latin typeface="Essential Sans" pitchFamily="2" charset="77"/>
              </a:rPr>
            </a:br>
            <a:r>
              <a:rPr lang="fr-CA" sz="2000" b="1" dirty="0">
                <a:latin typeface="Essential Sans" pitchFamily="2" charset="77"/>
              </a:rPr>
              <a:t>Complémentarité des rôles</a:t>
            </a:r>
            <a:r>
              <a:rPr lang="fr-CA" sz="2000" dirty="0">
                <a:latin typeface="Essential Sans" pitchFamily="2" charset="77"/>
              </a:rPr>
              <a:t> : La relation entre le mentor et les parents du mentoré est fondée sur la complémentarité des rôles, chacun apportant un soutien unique au mentoré.</a:t>
            </a:r>
            <a:br>
              <a:rPr lang="en-CA" sz="2000" dirty="0">
                <a:latin typeface="Essential Sans" pitchFamily="2" charset="77"/>
              </a:rPr>
            </a:br>
            <a:br>
              <a:rPr lang="en-CA" sz="800" dirty="0">
                <a:latin typeface="Essential Sans" pitchFamily="2" charset="77"/>
              </a:rPr>
            </a:br>
            <a:r>
              <a:rPr lang="fr-CA" sz="2000" b="1" dirty="0">
                <a:latin typeface="Essential Sans" pitchFamily="2" charset="77"/>
              </a:rPr>
              <a:t>Essence de la relation</a:t>
            </a:r>
            <a:r>
              <a:rPr lang="fr-CA" sz="2000" dirty="0">
                <a:latin typeface="Essential Sans" pitchFamily="2" charset="77"/>
              </a:rPr>
              <a:t> : La relation entre le mentor et les parents du mentoré est centrée sur les besoins de l’enfant et repose sur le respect de chacun des membres impliqués.</a:t>
            </a:r>
            <a:endParaRPr lang="en-CA" sz="2000" dirty="0">
              <a:latin typeface="Essential Sans" pitchFamily="2" charset="77"/>
            </a:endParaRPr>
          </a:p>
        </p:txBody>
      </p:sp>
      <p:grpSp>
        <p:nvGrpSpPr>
          <p:cNvPr id="2" name="Group 1">
            <a:extLst>
              <a:ext uri="{FF2B5EF4-FFF2-40B4-BE49-F238E27FC236}">
                <a16:creationId xmlns:a16="http://schemas.microsoft.com/office/drawing/2014/main" id="{A394E151-12B2-9B2C-78CD-773EC36FAA4F}"/>
              </a:ext>
            </a:extLst>
          </p:cNvPr>
          <p:cNvGrpSpPr/>
          <p:nvPr/>
        </p:nvGrpSpPr>
        <p:grpSpPr>
          <a:xfrm>
            <a:off x="384048" y="530352"/>
            <a:ext cx="2999232" cy="2999232"/>
            <a:chOff x="384048" y="530352"/>
            <a:chExt cx="2999232" cy="2999232"/>
          </a:xfrm>
        </p:grpSpPr>
        <p:sp>
          <p:nvSpPr>
            <p:cNvPr id="7" name="Oval 6">
              <a:extLst>
                <a:ext uri="{FF2B5EF4-FFF2-40B4-BE49-F238E27FC236}">
                  <a16:creationId xmlns:a16="http://schemas.microsoft.com/office/drawing/2014/main" id="{6B188019-B460-D5E7-F9FF-E89DAC83B8F5}"/>
                </a:ext>
              </a:extLst>
            </p:cNvPr>
            <p:cNvSpPr/>
            <p:nvPr/>
          </p:nvSpPr>
          <p:spPr>
            <a:xfrm>
              <a:off x="384048" y="530352"/>
              <a:ext cx="2999232" cy="2999232"/>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101B293-D3AE-78FE-1B59-B174B2559A91}"/>
                </a:ext>
              </a:extLst>
            </p:cNvPr>
            <p:cNvSpPr txBox="1"/>
            <p:nvPr/>
          </p:nvSpPr>
          <p:spPr>
            <a:xfrm>
              <a:off x="888544" y="1401660"/>
              <a:ext cx="2067307" cy="1015663"/>
            </a:xfrm>
            <a:prstGeom prst="rect">
              <a:avLst/>
            </a:prstGeom>
            <a:noFill/>
          </p:spPr>
          <p:txBody>
            <a:bodyPr wrap="square" rtlCol="0">
              <a:spAutoFit/>
            </a:bodyPr>
            <a:lstStyle/>
            <a:p>
              <a:r>
                <a:rPr lang="fr-CA" sz="3000" b="1" kern="100" dirty="0">
                  <a:effectLst/>
                  <a:latin typeface="Essential Sans" pitchFamily="2" charset="77"/>
                  <a:ea typeface="Aptos" panose="020B0004020202020204" pitchFamily="34" charset="0"/>
                  <a:cs typeface="Arial" panose="020B0604020202020204" pitchFamily="34" charset="0"/>
                </a:rPr>
                <a:t>Messages </a:t>
              </a:r>
              <a:br>
                <a:rPr lang="fr-CA" sz="3000" b="1" kern="100" dirty="0">
                  <a:effectLst/>
                  <a:latin typeface="Essential Sans" pitchFamily="2" charset="77"/>
                  <a:ea typeface="Aptos" panose="020B0004020202020204" pitchFamily="34" charset="0"/>
                  <a:cs typeface="Arial" panose="020B0604020202020204" pitchFamily="34" charset="0"/>
                </a:rPr>
              </a:br>
              <a:r>
                <a:rPr lang="fr-CA" sz="3000" b="1" kern="100" dirty="0">
                  <a:effectLst/>
                  <a:latin typeface="Essential Sans" pitchFamily="2" charset="77"/>
                  <a:ea typeface="Aptos" panose="020B0004020202020204" pitchFamily="34" charset="0"/>
                  <a:cs typeface="Arial" panose="020B0604020202020204" pitchFamily="34" charset="0"/>
                </a:rPr>
                <a:t>clés</a:t>
              </a:r>
              <a:endParaRPr lang="en-US" sz="3000" dirty="0"/>
            </a:p>
          </p:txBody>
        </p:sp>
        <p:pic>
          <p:nvPicPr>
            <p:cNvPr id="10" name="Picture 9">
              <a:extLst>
                <a:ext uri="{FF2B5EF4-FFF2-40B4-BE49-F238E27FC236}">
                  <a16:creationId xmlns:a16="http://schemas.microsoft.com/office/drawing/2014/main" id="{79ED128E-7D29-EB62-514E-BC17B97BC6FB}"/>
                </a:ext>
              </a:extLst>
            </p:cNvPr>
            <p:cNvPicPr>
              <a:picLocks noChangeAspect="1"/>
            </p:cNvPicPr>
            <p:nvPr/>
          </p:nvPicPr>
          <p:blipFill>
            <a:blip r:embed="rId2"/>
            <a:stretch>
              <a:fillRect/>
            </a:stretch>
          </p:blipFill>
          <p:spPr>
            <a:xfrm>
              <a:off x="524256" y="1048004"/>
              <a:ext cx="476426" cy="451612"/>
            </a:xfrm>
            <a:prstGeom prst="rect">
              <a:avLst/>
            </a:prstGeom>
          </p:spPr>
        </p:pic>
      </p:grpSp>
    </p:spTree>
    <p:extLst>
      <p:ext uri="{BB962C8B-B14F-4D97-AF65-F5344CB8AC3E}">
        <p14:creationId xmlns:p14="http://schemas.microsoft.com/office/powerpoint/2010/main" val="267055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DE9B4F9-7DAE-408E-1092-77DA8598FAF8}"/>
              </a:ext>
            </a:extLst>
          </p:cNvPr>
          <p:cNvGrpSpPr/>
          <p:nvPr/>
        </p:nvGrpSpPr>
        <p:grpSpPr>
          <a:xfrm>
            <a:off x="6155140" y="-685754"/>
            <a:ext cx="7765577" cy="7765577"/>
            <a:chOff x="2729553" y="-1678676"/>
            <a:chExt cx="7765577" cy="7765577"/>
          </a:xfrm>
        </p:grpSpPr>
        <p:sp>
          <p:nvSpPr>
            <p:cNvPr id="6" name="Oval 5">
              <a:extLst>
                <a:ext uri="{FF2B5EF4-FFF2-40B4-BE49-F238E27FC236}">
                  <a16:creationId xmlns:a16="http://schemas.microsoft.com/office/drawing/2014/main" id="{13B30A97-33CE-472E-6CDA-9EDB3572FED2}"/>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207A2401-0D9C-135D-6A66-6A6F6EA47D43}"/>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a:xfrm>
            <a:off x="865632" y="365125"/>
            <a:ext cx="10920984" cy="1325563"/>
          </a:xfrm>
        </p:spPr>
        <p:txBody>
          <a:bodyPr>
            <a:normAutofit/>
          </a:bodyPr>
          <a:lstStyle/>
          <a:p>
            <a:r>
              <a:rPr lang="fr-CA" sz="27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4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3000" b="1" dirty="0">
                <a:solidFill>
                  <a:srgbClr val="FECC2D"/>
                </a:solidFill>
                <a:latin typeface="Essential Sans" pitchFamily="2" charset="77"/>
              </a:rPr>
              <a:t>Préparer la fin de sa relation de mentorat</a:t>
            </a:r>
            <a:r>
              <a:rPr lang="en-CA" sz="3000" dirty="0">
                <a:solidFill>
                  <a:srgbClr val="FECC2D"/>
                </a:solidFill>
                <a:latin typeface="Essential Sans" pitchFamily="2" charset="77"/>
              </a:rPr>
              <a:t> </a:t>
            </a:r>
            <a:endParaRPr lang="en-US" sz="3000" b="1" dirty="0">
              <a:solidFill>
                <a:srgbClr val="FECC2D"/>
              </a:solidFill>
              <a:latin typeface="Essential Sans" pitchFamily="2" charset="77"/>
            </a:endParaRPr>
          </a:p>
        </p:txBody>
      </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865631" y="1920628"/>
            <a:ext cx="8836153" cy="4575176"/>
          </a:xfrm>
        </p:spPr>
        <p:txBody>
          <a:bodyPr>
            <a:normAutofit/>
          </a:bodyPr>
          <a:lstStyle/>
          <a:p>
            <a:pPr marL="0" marR="0" indent="0">
              <a:lnSpc>
                <a:spcPct val="120000"/>
              </a:lnSpc>
              <a:spcBef>
                <a:spcPts val="800"/>
              </a:spcBef>
              <a:spcAft>
                <a:spcPts val="800"/>
              </a:spcAft>
              <a:buNone/>
            </a:pPr>
            <a:r>
              <a:rPr lang="fr-CA" sz="24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400" b="1" kern="100" dirty="0">
              <a:effectLst/>
              <a:latin typeface="Essential Sans" pitchFamily="2" charset="77"/>
              <a:ea typeface="Times New Roman" panose="02020603050405020304" pitchFamily="18" charset="0"/>
              <a:cs typeface="Times New Roman" panose="02020603050405020304" pitchFamily="18" charset="0"/>
            </a:endParaRPr>
          </a:p>
          <a:p>
            <a:pPr marL="514350" lvl="0" indent="-514350">
              <a:lnSpc>
                <a:spcPct val="110000"/>
              </a:lnSpc>
              <a:buFont typeface="+mj-lt"/>
              <a:buAutoNum type="arabicPeriod"/>
            </a:pPr>
            <a:r>
              <a:rPr lang="fr-CA" sz="2000" dirty="0">
                <a:latin typeface="Essential Sans" pitchFamily="2" charset="77"/>
              </a:rPr>
              <a:t>Est-il nécessaire de préparer la fin du jumelage ? Pourquoi ?</a:t>
            </a:r>
            <a:endParaRPr lang="en-CA" sz="2000" dirty="0">
              <a:latin typeface="Essential Sans" pitchFamily="2" charset="77"/>
            </a:endParaRPr>
          </a:p>
          <a:p>
            <a:pPr marL="514350" lvl="0" indent="-514350">
              <a:lnSpc>
                <a:spcPct val="110000"/>
              </a:lnSpc>
              <a:buFont typeface="+mj-lt"/>
              <a:buAutoNum type="arabicPeriod"/>
            </a:pPr>
            <a:r>
              <a:rPr lang="fr-CA" sz="2000" dirty="0">
                <a:latin typeface="Essential Sans" pitchFamily="2" charset="77"/>
              </a:rPr>
              <a:t>À quel moment la préparation de la fin du mentorat doit être abordé avec le mentoré ?</a:t>
            </a:r>
            <a:endParaRPr lang="en-CA" sz="2000" dirty="0">
              <a:latin typeface="Essential Sans" pitchFamily="2" charset="77"/>
            </a:endParaRPr>
          </a:p>
          <a:p>
            <a:pPr marL="514350" lvl="0" indent="-514350">
              <a:lnSpc>
                <a:spcPct val="110000"/>
              </a:lnSpc>
              <a:buFont typeface="+mj-lt"/>
              <a:buAutoNum type="arabicPeriod"/>
            </a:pPr>
            <a:r>
              <a:rPr lang="fr-CA" sz="2000" dirty="0">
                <a:latin typeface="Essential Sans" pitchFamily="2" charset="77"/>
              </a:rPr>
              <a:t>Parmi les énoncés suivants, dites ceux qui font partie du processus de clôture de la relation de mentorat</a:t>
            </a:r>
            <a:endParaRPr lang="en-CA" sz="2000" dirty="0">
              <a:latin typeface="Essential Sans" pitchFamily="2" charset="77"/>
            </a:endParaRPr>
          </a:p>
          <a:p>
            <a:pPr marL="914400" lvl="1" indent="-457200">
              <a:lnSpc>
                <a:spcPct val="110000"/>
              </a:lnSpc>
              <a:buFont typeface="+mj-lt"/>
              <a:buAutoNum type="alphaUcPeriod"/>
            </a:pPr>
            <a:r>
              <a:rPr lang="fr-CA" sz="2000" dirty="0">
                <a:latin typeface="Essential Sans" pitchFamily="2" charset="77"/>
              </a:rPr>
              <a:t>Déterminer les objectifs du mentorat.</a:t>
            </a:r>
            <a:endParaRPr lang="en-CA" sz="2000" dirty="0">
              <a:latin typeface="Essential Sans" pitchFamily="2" charset="77"/>
            </a:endParaRPr>
          </a:p>
          <a:p>
            <a:pPr marL="914400" lvl="1" indent="-457200">
              <a:lnSpc>
                <a:spcPct val="110000"/>
              </a:lnSpc>
              <a:buFont typeface="+mj-lt"/>
              <a:buAutoNum type="alphaUcPeriod"/>
            </a:pPr>
            <a:r>
              <a:rPr lang="fr-CA" sz="2000" dirty="0">
                <a:latin typeface="Essential Sans" pitchFamily="2" charset="77"/>
              </a:rPr>
              <a:t>Créer un plan pour la dernière rencontre.</a:t>
            </a:r>
            <a:endParaRPr lang="en-CA" sz="2000" dirty="0">
              <a:latin typeface="Essential Sans" pitchFamily="2" charset="77"/>
            </a:endParaRPr>
          </a:p>
          <a:p>
            <a:pPr marL="914400" lvl="1" indent="-457200">
              <a:lnSpc>
                <a:spcPct val="110000"/>
              </a:lnSpc>
              <a:buFont typeface="+mj-lt"/>
              <a:buAutoNum type="alphaUcPeriod"/>
            </a:pPr>
            <a:r>
              <a:rPr lang="fr-CA" sz="2000" dirty="0">
                <a:latin typeface="Essential Sans" pitchFamily="2" charset="77"/>
              </a:rPr>
              <a:t>Poser des questions pour connaître votre jeune mentoré</a:t>
            </a:r>
            <a:r>
              <a:rPr lang="en-CA" sz="2000" dirty="0">
                <a:latin typeface="Essential Sans" pitchFamily="2" charset="77"/>
              </a:rPr>
              <a:t> </a:t>
            </a:r>
          </a:p>
        </p:txBody>
      </p:sp>
    </p:spTree>
    <p:extLst>
      <p:ext uri="{BB962C8B-B14F-4D97-AF65-F5344CB8AC3E}">
        <p14:creationId xmlns:p14="http://schemas.microsoft.com/office/powerpoint/2010/main" val="3917693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750BD10-09B3-37AA-B027-7531D7A2EE7D}"/>
              </a:ext>
            </a:extLst>
          </p:cNvPr>
          <p:cNvGrpSpPr/>
          <p:nvPr/>
        </p:nvGrpSpPr>
        <p:grpSpPr>
          <a:xfrm>
            <a:off x="6264323" y="1736725"/>
            <a:ext cx="7765577" cy="7765577"/>
            <a:chOff x="2729553" y="-1678676"/>
            <a:chExt cx="7765577" cy="7765577"/>
          </a:xfrm>
        </p:grpSpPr>
        <p:sp>
          <p:nvSpPr>
            <p:cNvPr id="6" name="Oval 5">
              <a:extLst>
                <a:ext uri="{FF2B5EF4-FFF2-40B4-BE49-F238E27FC236}">
                  <a16:creationId xmlns:a16="http://schemas.microsoft.com/office/drawing/2014/main" id="{FCE3088B-9149-B6FC-8445-6C8211BA835B}"/>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ED15AB2D-7D9C-E277-6633-271948E9FA2A}"/>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306FE5F4-DBC7-1A69-1D28-717DBFB99566}"/>
              </a:ext>
            </a:extLst>
          </p:cNvPr>
          <p:cNvSpPr>
            <a:spLocks noGrp="1"/>
          </p:cNvSpPr>
          <p:nvPr>
            <p:ph type="title"/>
          </p:nvPr>
        </p:nvSpPr>
        <p:spPr>
          <a:xfrm>
            <a:off x="865632" y="365125"/>
            <a:ext cx="10920984" cy="1325563"/>
          </a:xfrm>
        </p:spPr>
        <p:txBody>
          <a:bodyPr>
            <a:normAutofit/>
          </a:bodyPr>
          <a:lstStyle/>
          <a:p>
            <a:r>
              <a:rPr lang="fr-CA" sz="2700" b="1" kern="100" dirty="0">
                <a:solidFill>
                  <a:srgbClr val="DDDDDE"/>
                </a:solidFill>
                <a:effectLst/>
                <a:latin typeface="Essential Sans Extra Bold" pitchFamily="2" charset="77"/>
                <a:ea typeface="Times New Roman" panose="02020603050405020304" pitchFamily="18" charset="0"/>
                <a:cs typeface="Times New Roman" panose="02020603050405020304" pitchFamily="18" charset="0"/>
              </a:rPr>
              <a:t>Pratique 4 : </a:t>
            </a:r>
            <a:br>
              <a:rPr lang="fr-CA" sz="1800" b="1" kern="100" dirty="0">
                <a:solidFill>
                  <a:srgbClr val="0F4761"/>
                </a:solidFill>
                <a:effectLst/>
                <a:latin typeface="Essential Sans Extra Bold" pitchFamily="2" charset="77"/>
                <a:ea typeface="Times New Roman" panose="02020603050405020304" pitchFamily="18" charset="0"/>
                <a:cs typeface="Times New Roman" panose="02020603050405020304" pitchFamily="18" charset="0"/>
              </a:rPr>
            </a:br>
            <a:r>
              <a:rPr lang="fr-CA" sz="3000" b="1" dirty="0">
                <a:solidFill>
                  <a:srgbClr val="FECC2D"/>
                </a:solidFill>
                <a:latin typeface="Essential Sans" pitchFamily="2" charset="77"/>
              </a:rPr>
              <a:t>Préparer la fin de sa relation de mentorat</a:t>
            </a:r>
            <a:r>
              <a:rPr lang="en-CA" sz="3000" dirty="0">
                <a:solidFill>
                  <a:srgbClr val="FECC2D"/>
                </a:solidFill>
                <a:latin typeface="Essential Sans" pitchFamily="2" charset="77"/>
              </a:rPr>
              <a:t> </a:t>
            </a:r>
            <a:endParaRPr lang="en-US" sz="3000" b="1" dirty="0">
              <a:solidFill>
                <a:srgbClr val="FECC2D"/>
              </a:solidFill>
              <a:latin typeface="Essential Sans" pitchFamily="2" charset="77"/>
            </a:endParaRPr>
          </a:p>
        </p:txBody>
      </p:sp>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865631" y="1746504"/>
            <a:ext cx="7519417" cy="4749300"/>
          </a:xfrm>
        </p:spPr>
        <p:txBody>
          <a:bodyPr>
            <a:normAutofit/>
          </a:bodyPr>
          <a:lstStyle/>
          <a:p>
            <a:pPr marL="0" marR="0" indent="0">
              <a:lnSpc>
                <a:spcPct val="120000"/>
              </a:lnSpc>
              <a:spcBef>
                <a:spcPts val="800"/>
              </a:spcBef>
              <a:spcAft>
                <a:spcPts val="800"/>
              </a:spcAft>
              <a:buNone/>
            </a:pPr>
            <a:r>
              <a:rPr lang="fr-CA" sz="2400" b="1" kern="100" dirty="0">
                <a:effectLst/>
                <a:latin typeface="Essential Sans" pitchFamily="2" charset="77"/>
                <a:ea typeface="Times New Roman" panose="02020603050405020304" pitchFamily="18" charset="0"/>
                <a:cs typeface="Times New Roman" panose="02020603050405020304" pitchFamily="18" charset="0"/>
              </a:rPr>
              <a:t>Activité préparatoire</a:t>
            </a:r>
            <a:endParaRPr lang="en-CA" sz="2400" b="1" kern="100" dirty="0">
              <a:effectLst/>
              <a:latin typeface="Essential Sans" pitchFamily="2" charset="77"/>
              <a:ea typeface="Times New Roman" panose="02020603050405020304" pitchFamily="18" charset="0"/>
              <a:cs typeface="Times New Roman" panose="02020603050405020304" pitchFamily="18" charset="0"/>
            </a:endParaRPr>
          </a:p>
          <a:p>
            <a:pPr marL="457200" lvl="0" indent="-457200">
              <a:lnSpc>
                <a:spcPct val="100000"/>
              </a:lnSpc>
              <a:buFont typeface="+mj-lt"/>
              <a:buAutoNum type="arabicPeriod" startAt="4"/>
            </a:pPr>
            <a:r>
              <a:rPr lang="fr-CA" sz="2000" dirty="0">
                <a:latin typeface="Essential Sans" pitchFamily="2" charset="77"/>
              </a:rPr>
              <a:t>S’enquérir des sentiments de votre jeune mentoré au regard de la séparation.</a:t>
            </a:r>
            <a:endParaRPr lang="en-CA" sz="2000" dirty="0">
              <a:latin typeface="Essential Sans" pitchFamily="2" charset="77"/>
            </a:endParaRPr>
          </a:p>
          <a:p>
            <a:pPr marL="457200" lvl="0" indent="-457200">
              <a:lnSpc>
                <a:spcPct val="100000"/>
              </a:lnSpc>
              <a:buFont typeface="+mj-lt"/>
              <a:buAutoNum type="arabicPeriod" startAt="4"/>
            </a:pPr>
            <a:r>
              <a:rPr lang="fr-CA" sz="2000" dirty="0">
                <a:latin typeface="Essential Sans" pitchFamily="2" charset="77"/>
              </a:rPr>
              <a:t>Déterminer le moment et la durée des rencontres.</a:t>
            </a:r>
            <a:endParaRPr lang="en-CA" sz="2000" dirty="0">
              <a:latin typeface="Essential Sans" pitchFamily="2" charset="77"/>
            </a:endParaRPr>
          </a:p>
          <a:p>
            <a:pPr marL="457200" lvl="0" indent="-457200">
              <a:lnSpc>
                <a:spcPct val="100000"/>
              </a:lnSpc>
              <a:buFont typeface="+mj-lt"/>
              <a:buAutoNum type="arabicPeriod" startAt="4"/>
            </a:pPr>
            <a:r>
              <a:rPr lang="fr-CA" sz="2000" dirty="0">
                <a:latin typeface="Essential Sans" pitchFamily="2" charset="77"/>
              </a:rPr>
              <a:t>Choisir les activités à réaliser au cours du jumelage.</a:t>
            </a:r>
            <a:endParaRPr lang="en-CA" sz="2000" dirty="0">
              <a:latin typeface="Essential Sans" pitchFamily="2" charset="77"/>
            </a:endParaRPr>
          </a:p>
          <a:p>
            <a:pPr marL="457200" lvl="0" indent="-457200">
              <a:lnSpc>
                <a:spcPct val="100000"/>
              </a:lnSpc>
              <a:buFont typeface="+mj-lt"/>
              <a:buAutoNum type="arabicPeriod" startAt="4"/>
            </a:pPr>
            <a:r>
              <a:rPr lang="fr-CA" sz="2000" dirty="0">
                <a:latin typeface="Essential Sans" pitchFamily="2" charset="77"/>
              </a:rPr>
              <a:t>Faire un bilan de la relation de mentorat/Célébrer les succès et reconnaître les efforts de chacun.</a:t>
            </a:r>
            <a:endParaRPr lang="en-CA" sz="2000" dirty="0">
              <a:latin typeface="Essential Sans" pitchFamily="2" charset="77"/>
            </a:endParaRPr>
          </a:p>
          <a:p>
            <a:pPr marL="457200" lvl="0" indent="-457200">
              <a:lnSpc>
                <a:spcPct val="100000"/>
              </a:lnSpc>
              <a:buFont typeface="+mj-lt"/>
              <a:buAutoNum type="arabicPeriod" startAt="4"/>
            </a:pPr>
            <a:r>
              <a:rPr lang="fr-CA" sz="2000" dirty="0">
                <a:latin typeface="Essential Sans" pitchFamily="2" charset="77"/>
              </a:rPr>
              <a:t>Créer un plan de transition.</a:t>
            </a:r>
            <a:endParaRPr lang="en-CA" sz="2000" dirty="0">
              <a:latin typeface="Essential Sans" pitchFamily="2" charset="77"/>
            </a:endParaRPr>
          </a:p>
          <a:p>
            <a:pPr marL="457200" lvl="0" indent="-457200">
              <a:lnSpc>
                <a:spcPct val="100000"/>
              </a:lnSpc>
              <a:buFont typeface="+mj-lt"/>
              <a:buAutoNum type="arabicPeriod" startAt="4"/>
            </a:pPr>
            <a:r>
              <a:rPr lang="fr-CA" sz="2000" dirty="0">
                <a:latin typeface="Essential Sans" pitchFamily="2" charset="77"/>
              </a:rPr>
              <a:t>Explorer les moyens de maintenir des relations de soutien après la fin du mentorat.</a:t>
            </a:r>
            <a:endParaRPr lang="en-CA" sz="2000" dirty="0">
              <a:latin typeface="Essential Sans" pitchFamily="2" charset="77"/>
            </a:endParaRPr>
          </a:p>
          <a:p>
            <a:pPr marL="457200" lvl="0" indent="-457200">
              <a:lnSpc>
                <a:spcPct val="100000"/>
              </a:lnSpc>
              <a:buFont typeface="+mj-lt"/>
              <a:buAutoNum type="arabicPeriod" startAt="4"/>
            </a:pPr>
            <a:r>
              <a:rPr lang="fr-CA" sz="2000" dirty="0">
                <a:latin typeface="Essential Sans" pitchFamily="2" charset="77"/>
              </a:rPr>
              <a:t>Choisir le lieu des rencontres.</a:t>
            </a:r>
            <a:endParaRPr lang="en-CA" sz="2000" dirty="0">
              <a:latin typeface="Essential Sans" pitchFamily="2" charset="77"/>
            </a:endParaRPr>
          </a:p>
        </p:txBody>
      </p:sp>
    </p:spTree>
    <p:extLst>
      <p:ext uri="{BB962C8B-B14F-4D97-AF65-F5344CB8AC3E}">
        <p14:creationId xmlns:p14="http://schemas.microsoft.com/office/powerpoint/2010/main" val="3146558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2C98C9-693D-C34F-9B2B-D0D209F5EDFB}"/>
              </a:ext>
            </a:extLst>
          </p:cNvPr>
          <p:cNvSpPr>
            <a:spLocks noGrp="1"/>
          </p:cNvSpPr>
          <p:nvPr>
            <p:ph idx="1"/>
          </p:nvPr>
        </p:nvSpPr>
        <p:spPr>
          <a:xfrm>
            <a:off x="5118265" y="1517904"/>
            <a:ext cx="6128855" cy="3621024"/>
          </a:xfrm>
        </p:spPr>
        <p:txBody>
          <a:bodyPr>
            <a:normAutofit/>
          </a:bodyPr>
          <a:lstStyle/>
          <a:p>
            <a:pPr marL="0" indent="0">
              <a:buNone/>
            </a:pPr>
            <a:r>
              <a:rPr lang="fr-CA" sz="2300" b="1" dirty="0">
                <a:latin typeface="Essential Sans Semi Bold" pitchFamily="2" charset="77"/>
              </a:rPr>
              <a:t>La préparation de la fin du mentorat implique que le mentor :</a:t>
            </a:r>
            <a:endParaRPr lang="en-CA" sz="2300" b="1" dirty="0">
              <a:latin typeface="Essential Sans Semi Bold" pitchFamily="2" charset="77"/>
            </a:endParaRPr>
          </a:p>
          <a:p>
            <a:pPr lvl="0">
              <a:lnSpc>
                <a:spcPct val="100000"/>
              </a:lnSpc>
              <a:buClr>
                <a:srgbClr val="FECC2D"/>
              </a:buClr>
            </a:pPr>
            <a:r>
              <a:rPr lang="fr-CA" sz="2000" dirty="0">
                <a:latin typeface="Essential Sans" pitchFamily="2" charset="77"/>
              </a:rPr>
              <a:t>en parle au mentoré très tôt dans la relation de mentorat (dès les premières rencontres);</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rassure le mentoré en discutant de ses sentiments au regard de la séparation;</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soit transparent avec le mentoré sur la possibilité ou non de maintenir un lien après la fin du jumelage et les moyens qui seront utilisés pour cela.</a:t>
            </a:r>
            <a:endParaRPr lang="en-CA" sz="2000" dirty="0">
              <a:latin typeface="Essential Sans" pitchFamily="2" charset="77"/>
            </a:endParaRPr>
          </a:p>
        </p:txBody>
      </p:sp>
      <p:grpSp>
        <p:nvGrpSpPr>
          <p:cNvPr id="9" name="Group 8">
            <a:extLst>
              <a:ext uri="{FF2B5EF4-FFF2-40B4-BE49-F238E27FC236}">
                <a16:creationId xmlns:a16="http://schemas.microsoft.com/office/drawing/2014/main" id="{05E9E50D-0D99-ABC3-A05B-DEA60795ACF2}"/>
              </a:ext>
            </a:extLst>
          </p:cNvPr>
          <p:cNvGrpSpPr/>
          <p:nvPr/>
        </p:nvGrpSpPr>
        <p:grpSpPr>
          <a:xfrm>
            <a:off x="-4051738" y="-777765"/>
            <a:ext cx="8103475" cy="8103475"/>
            <a:chOff x="-4051738" y="-777765"/>
            <a:chExt cx="8103475" cy="8103475"/>
          </a:xfrm>
        </p:grpSpPr>
        <p:sp>
          <p:nvSpPr>
            <p:cNvPr id="5" name="Oval 4">
              <a:extLst>
                <a:ext uri="{FF2B5EF4-FFF2-40B4-BE49-F238E27FC236}">
                  <a16:creationId xmlns:a16="http://schemas.microsoft.com/office/drawing/2014/main" id="{7E50B0A7-49B5-5228-43EF-ED94A120EA8B}"/>
                </a:ext>
              </a:extLst>
            </p:cNvPr>
            <p:cNvSpPr/>
            <p:nvPr/>
          </p:nvSpPr>
          <p:spPr>
            <a:xfrm>
              <a:off x="-4051738" y="-777765"/>
              <a:ext cx="8103475" cy="8103475"/>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CC2D"/>
                </a:solidFill>
              </a:endParaRPr>
            </a:p>
          </p:txBody>
        </p:sp>
        <p:sp>
          <p:nvSpPr>
            <p:cNvPr id="6" name="TextBox 5">
              <a:extLst>
                <a:ext uri="{FF2B5EF4-FFF2-40B4-BE49-F238E27FC236}">
                  <a16:creationId xmlns:a16="http://schemas.microsoft.com/office/drawing/2014/main" id="{FD5176E2-9E7C-AE0F-1485-99C5A3341C33}"/>
                </a:ext>
              </a:extLst>
            </p:cNvPr>
            <p:cNvSpPr txBox="1"/>
            <p:nvPr/>
          </p:nvSpPr>
          <p:spPr>
            <a:xfrm>
              <a:off x="504496" y="2060028"/>
              <a:ext cx="3026979" cy="1938992"/>
            </a:xfrm>
            <a:prstGeom prst="rect">
              <a:avLst/>
            </a:prstGeom>
            <a:noFill/>
          </p:spPr>
          <p:txBody>
            <a:bodyPr wrap="square" rtlCol="0">
              <a:spAutoFit/>
            </a:bodyPr>
            <a:lstStyle/>
            <a:p>
              <a:r>
                <a:rPr lang="fr-CA" sz="3000" b="1" dirty="0">
                  <a:latin typeface="Essential Sans" pitchFamily="2" charset="77"/>
                </a:rPr>
                <a:t>Attitudes et comportements qui composent la pratique </a:t>
              </a:r>
              <a:endParaRPr lang="en-US" sz="3000" dirty="0"/>
            </a:p>
          </p:txBody>
        </p:sp>
      </p:grpSp>
    </p:spTree>
    <p:extLst>
      <p:ext uri="{BB962C8B-B14F-4D97-AF65-F5344CB8AC3E}">
        <p14:creationId xmlns:p14="http://schemas.microsoft.com/office/powerpoint/2010/main" val="1528356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198106A-C93C-BDBF-88DF-D3A0CFFE2366}"/>
              </a:ext>
            </a:extLst>
          </p:cNvPr>
          <p:cNvGrpSpPr/>
          <p:nvPr/>
        </p:nvGrpSpPr>
        <p:grpSpPr>
          <a:xfrm>
            <a:off x="1550958" y="829499"/>
            <a:ext cx="4478911" cy="4455022"/>
            <a:chOff x="6384032" y="1933903"/>
            <a:chExt cx="3941381" cy="3920359"/>
          </a:xfrm>
        </p:grpSpPr>
        <p:sp>
          <p:nvSpPr>
            <p:cNvPr id="5" name="Oval 4">
              <a:extLst>
                <a:ext uri="{FF2B5EF4-FFF2-40B4-BE49-F238E27FC236}">
                  <a16:creationId xmlns:a16="http://schemas.microsoft.com/office/drawing/2014/main" id="{FF913EB8-EBD1-9FCA-86B8-9239E8500512}"/>
                </a:ext>
              </a:extLst>
            </p:cNvPr>
            <p:cNvSpPr/>
            <p:nvPr/>
          </p:nvSpPr>
          <p:spPr>
            <a:xfrm>
              <a:off x="6384032" y="1933903"/>
              <a:ext cx="3941381" cy="3920359"/>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0BC0CAA2-66A0-9894-E1B0-75A03BD0E69D}"/>
                </a:ext>
              </a:extLst>
            </p:cNvPr>
            <p:cNvSpPr txBox="1">
              <a:spLocks/>
            </p:cNvSpPr>
            <p:nvPr/>
          </p:nvSpPr>
          <p:spPr>
            <a:xfrm>
              <a:off x="6756043" y="2732249"/>
              <a:ext cx="3196567" cy="30063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0000"/>
                </a:lnSpc>
                <a:spcBef>
                  <a:spcPts val="0"/>
                </a:spcBef>
                <a:buNone/>
              </a:pPr>
              <a:r>
                <a:rPr lang="fr-CA" sz="2400" b="1" kern="100" dirty="0">
                  <a:effectLst/>
                  <a:latin typeface="Essential Sans" pitchFamily="2" charset="77"/>
                  <a:ea typeface="Aptos" panose="020B0004020202020204" pitchFamily="34" charset="0"/>
                  <a:cs typeface="Arial" panose="020B0604020202020204" pitchFamily="34" charset="0"/>
                </a:rPr>
                <a:t>Un arrêt précoce </a:t>
              </a:r>
              <a:br>
                <a:rPr lang="fr-CA" sz="2400" b="1" kern="100" dirty="0">
                  <a:effectLst/>
                  <a:latin typeface="Essential Sans" pitchFamily="2" charset="77"/>
                  <a:ea typeface="Aptos" panose="020B0004020202020204" pitchFamily="34" charset="0"/>
                  <a:cs typeface="Arial" panose="020B0604020202020204" pitchFamily="34" charset="0"/>
                </a:rPr>
              </a:br>
              <a:r>
                <a:rPr lang="fr-CA" sz="2400" b="1" kern="100" dirty="0">
                  <a:effectLst/>
                  <a:latin typeface="Essential Sans" pitchFamily="2" charset="77"/>
                  <a:ea typeface="Aptos" panose="020B0004020202020204" pitchFamily="34" charset="0"/>
                  <a:cs typeface="Arial" panose="020B0604020202020204" pitchFamily="34" charset="0"/>
                </a:rPr>
                <a:t>du mentorat </a:t>
              </a:r>
              <a:br>
                <a:rPr lang="fr-CA" sz="2400" b="1" kern="100" dirty="0">
                  <a:effectLst/>
                  <a:latin typeface="Essential Sans" pitchFamily="2" charset="77"/>
                  <a:ea typeface="Aptos" panose="020B0004020202020204" pitchFamily="34" charset="0"/>
                  <a:cs typeface="Arial" panose="020B0604020202020204" pitchFamily="34" charset="0"/>
                </a:rPr>
              </a:br>
              <a:r>
                <a:rPr lang="fr-CA" sz="1600" kern="100" dirty="0">
                  <a:effectLst/>
                  <a:latin typeface="Essential Sans" pitchFamily="2" charset="77"/>
                  <a:ea typeface="Aptos" panose="020B0004020202020204" pitchFamily="34" charset="0"/>
                  <a:cs typeface="Arial" panose="020B0604020202020204" pitchFamily="34" charset="0"/>
                </a:rPr>
                <a:t>(avant 12 mois ou avant la fin </a:t>
              </a:r>
              <a:br>
                <a:rPr lang="fr-CA" sz="1600" kern="100" dirty="0">
                  <a:effectLst/>
                  <a:latin typeface="Essential Sans" pitchFamily="2" charset="77"/>
                  <a:ea typeface="Aptos" panose="020B0004020202020204" pitchFamily="34" charset="0"/>
                  <a:cs typeface="Arial" panose="020B0604020202020204" pitchFamily="34" charset="0"/>
                </a:rPr>
              </a:br>
              <a:r>
                <a:rPr lang="fr-CA" sz="1600" kern="100" dirty="0">
                  <a:effectLst/>
                  <a:latin typeface="Essential Sans" pitchFamily="2" charset="77"/>
                  <a:ea typeface="Aptos" panose="020B0004020202020204" pitchFamily="34" charset="0"/>
                  <a:cs typeface="Arial" panose="020B0604020202020204" pitchFamily="34" charset="0"/>
                </a:rPr>
                <a:t>de l’année scolaire)</a:t>
              </a:r>
              <a:endParaRPr lang="en-CA" sz="1600" kern="100" dirty="0">
                <a:effectLst/>
                <a:latin typeface="Essential Sans" pitchFamily="2" charset="77"/>
                <a:ea typeface="Aptos" panose="020B0004020202020204" pitchFamily="34" charset="0"/>
                <a:cs typeface="Arial" panose="020B0604020202020204" pitchFamily="34" charset="0"/>
              </a:endParaRPr>
            </a:p>
            <a:p>
              <a:pPr marL="0" indent="0" algn="ctr">
                <a:lnSpc>
                  <a:spcPct val="100000"/>
                </a:lnSpc>
                <a:buNone/>
              </a:pPr>
              <a:r>
                <a:rPr lang="fr-CA" sz="2800" kern="100" dirty="0">
                  <a:effectLst/>
                  <a:latin typeface="Essential Sans" pitchFamily="2" charset="77"/>
                  <a:ea typeface="Aptos" panose="020B0004020202020204" pitchFamily="34" charset="0"/>
                  <a:cs typeface="Arial" panose="020B0604020202020204" pitchFamily="34" charset="0"/>
                </a:rPr>
                <a:t>=</a:t>
              </a:r>
            </a:p>
            <a:p>
              <a:pPr marL="0" indent="0" algn="ctr">
                <a:lnSpc>
                  <a:spcPct val="100000"/>
                </a:lnSpc>
                <a:buNone/>
              </a:pPr>
              <a:r>
                <a:rPr lang="fr-CA" sz="2100" kern="100" dirty="0">
                  <a:effectLst/>
                  <a:latin typeface="Essential Sans" pitchFamily="2" charset="77"/>
                  <a:ea typeface="Aptos" panose="020B0004020202020204" pitchFamily="34" charset="0"/>
                  <a:cs typeface="Arial" panose="020B0604020202020204" pitchFamily="34" charset="0"/>
                </a:rPr>
                <a:t>bénéfices limités pour </a:t>
              </a:r>
              <a:br>
                <a:rPr lang="fr-CA" sz="2100" kern="100" dirty="0">
                  <a:effectLst/>
                  <a:latin typeface="Essential Sans" pitchFamily="2" charset="77"/>
                  <a:ea typeface="Aptos" panose="020B0004020202020204" pitchFamily="34" charset="0"/>
                  <a:cs typeface="Arial" panose="020B0604020202020204" pitchFamily="34" charset="0"/>
                </a:rPr>
              </a:br>
              <a:r>
                <a:rPr lang="fr-CA" sz="2100" kern="100" dirty="0">
                  <a:effectLst/>
                  <a:latin typeface="Essential Sans" pitchFamily="2" charset="77"/>
                  <a:ea typeface="Aptos" panose="020B0004020202020204" pitchFamily="34" charset="0"/>
                  <a:cs typeface="Arial" panose="020B0604020202020204" pitchFamily="34" charset="0"/>
                </a:rPr>
                <a:t>le mentoré</a:t>
              </a:r>
              <a:endParaRPr lang="en-CA" sz="2100" kern="100" dirty="0">
                <a:effectLst/>
                <a:latin typeface="Essential Sans" pitchFamily="2" charset="77"/>
                <a:ea typeface="Aptos" panose="020B0004020202020204" pitchFamily="34" charset="0"/>
                <a:cs typeface="Arial" panose="020B0604020202020204" pitchFamily="34" charset="0"/>
              </a:endParaRPr>
            </a:p>
          </p:txBody>
        </p:sp>
      </p:grpSp>
      <p:sp>
        <p:nvSpPr>
          <p:cNvPr id="7" name="Content Placeholder 5">
            <a:extLst>
              <a:ext uri="{FF2B5EF4-FFF2-40B4-BE49-F238E27FC236}">
                <a16:creationId xmlns:a16="http://schemas.microsoft.com/office/drawing/2014/main" id="{CAD77F85-BFAE-25CC-9520-190CEBBD1189}"/>
              </a:ext>
            </a:extLst>
          </p:cNvPr>
          <p:cNvSpPr txBox="1">
            <a:spLocks/>
          </p:cNvSpPr>
          <p:nvPr/>
        </p:nvSpPr>
        <p:spPr>
          <a:xfrm>
            <a:off x="6762706" y="2039112"/>
            <a:ext cx="4228263" cy="3135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fr-CA" sz="2100" kern="100" dirty="0">
                <a:effectLst/>
                <a:latin typeface="Essential Sans" pitchFamily="2" charset="77"/>
                <a:ea typeface="Aptos" panose="020B0004020202020204" pitchFamily="34" charset="0"/>
                <a:cs typeface="Arial" panose="020B0604020202020204" pitchFamily="34" charset="0"/>
              </a:rPr>
              <a:t>Les mentors qui s’engagent de manière sérieuse et durable dans leur rôle permettent de maximiser les résultats positifs pour les jeunes. </a:t>
            </a:r>
            <a:endParaRPr lang="en-CA" sz="2100" kern="100" dirty="0">
              <a:effectLst/>
              <a:latin typeface="Essential Sans"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7853433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198106A-C93C-BDBF-88DF-D3A0CFFE2366}"/>
              </a:ext>
            </a:extLst>
          </p:cNvPr>
          <p:cNvGrpSpPr/>
          <p:nvPr/>
        </p:nvGrpSpPr>
        <p:grpSpPr>
          <a:xfrm>
            <a:off x="1550958" y="829499"/>
            <a:ext cx="4478911" cy="4455022"/>
            <a:chOff x="6384032" y="1933903"/>
            <a:chExt cx="3941381" cy="3920359"/>
          </a:xfrm>
        </p:grpSpPr>
        <p:sp>
          <p:nvSpPr>
            <p:cNvPr id="5" name="Oval 4">
              <a:extLst>
                <a:ext uri="{FF2B5EF4-FFF2-40B4-BE49-F238E27FC236}">
                  <a16:creationId xmlns:a16="http://schemas.microsoft.com/office/drawing/2014/main" id="{FF913EB8-EBD1-9FCA-86B8-9239E8500512}"/>
                </a:ext>
              </a:extLst>
            </p:cNvPr>
            <p:cNvSpPr/>
            <p:nvPr/>
          </p:nvSpPr>
          <p:spPr>
            <a:xfrm>
              <a:off x="6384032" y="1933903"/>
              <a:ext cx="3941381" cy="3920359"/>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0BC0CAA2-66A0-9894-E1B0-75A03BD0E69D}"/>
                </a:ext>
              </a:extLst>
            </p:cNvPr>
            <p:cNvSpPr txBox="1">
              <a:spLocks/>
            </p:cNvSpPr>
            <p:nvPr/>
          </p:nvSpPr>
          <p:spPr>
            <a:xfrm>
              <a:off x="6756043" y="2668436"/>
              <a:ext cx="3196567" cy="30701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0000"/>
                </a:lnSpc>
                <a:spcBef>
                  <a:spcPts val="0"/>
                </a:spcBef>
                <a:buNone/>
              </a:pPr>
              <a:r>
                <a:rPr lang="fr-CA" sz="2300" b="1" dirty="0">
                  <a:effectLst/>
                  <a:latin typeface="Essential Sans" pitchFamily="2" charset="77"/>
                  <a:ea typeface="Aptos" panose="020B0004020202020204" pitchFamily="34" charset="0"/>
                </a:rPr>
                <a:t>Engagement du mentor</a:t>
              </a:r>
              <a:br>
                <a:rPr lang="fr-CA" sz="2400" b="1" kern="100" dirty="0">
                  <a:effectLst/>
                  <a:latin typeface="Essential Sans" pitchFamily="2" charset="77"/>
                  <a:ea typeface="Aptos" panose="020B0004020202020204" pitchFamily="34" charset="0"/>
                  <a:cs typeface="Arial" panose="020B0604020202020204" pitchFamily="34" charset="0"/>
                </a:rPr>
              </a:br>
              <a:r>
                <a:rPr lang="fr-CA" sz="2800" kern="100" dirty="0">
                  <a:effectLst/>
                  <a:latin typeface="Essential Sans" pitchFamily="2" charset="77"/>
                  <a:ea typeface="Aptos" panose="020B0004020202020204" pitchFamily="34" charset="0"/>
                  <a:cs typeface="Arial" panose="020B0604020202020204" pitchFamily="34" charset="0"/>
                </a:rPr>
                <a:t>=</a:t>
              </a:r>
            </a:p>
            <a:p>
              <a:pPr marL="0" indent="0" algn="ctr">
                <a:lnSpc>
                  <a:spcPct val="100000"/>
                </a:lnSpc>
                <a:buNone/>
              </a:pPr>
              <a:r>
                <a:rPr lang="fr-CA" sz="2100" dirty="0">
                  <a:effectLst/>
                  <a:latin typeface="Essential Sans" pitchFamily="2" charset="77"/>
                  <a:ea typeface="Aptos" panose="020B0004020202020204" pitchFamily="34" charset="0"/>
                </a:rPr>
                <a:t>présence constante et planification minutieuse des différentes étapes du mentorat, y compris la phase de séparation.</a:t>
              </a:r>
              <a:endParaRPr lang="en-CA" sz="2100" kern="100" dirty="0">
                <a:effectLst/>
                <a:latin typeface="Essential Sans" pitchFamily="2" charset="77"/>
                <a:ea typeface="Aptos" panose="020B0004020202020204" pitchFamily="34" charset="0"/>
                <a:cs typeface="Arial" panose="020B0604020202020204" pitchFamily="34" charset="0"/>
              </a:endParaRPr>
            </a:p>
          </p:txBody>
        </p:sp>
      </p:grpSp>
      <p:sp>
        <p:nvSpPr>
          <p:cNvPr id="7" name="Content Placeholder 5">
            <a:extLst>
              <a:ext uri="{FF2B5EF4-FFF2-40B4-BE49-F238E27FC236}">
                <a16:creationId xmlns:a16="http://schemas.microsoft.com/office/drawing/2014/main" id="{CAD77F85-BFAE-25CC-9520-190CEBBD1189}"/>
              </a:ext>
            </a:extLst>
          </p:cNvPr>
          <p:cNvSpPr txBox="1">
            <a:spLocks/>
          </p:cNvSpPr>
          <p:nvPr/>
        </p:nvSpPr>
        <p:spPr>
          <a:xfrm>
            <a:off x="6762706" y="1664208"/>
            <a:ext cx="4228263" cy="35106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fr-CA" sz="2100" kern="100" dirty="0">
                <a:effectLst/>
                <a:latin typeface="Essential Sans" pitchFamily="2" charset="77"/>
                <a:ea typeface="Aptos" panose="020B0004020202020204" pitchFamily="34" charset="0"/>
                <a:cs typeface="Arial" panose="020B0604020202020204" pitchFamily="34" charset="0"/>
              </a:rPr>
              <a:t>Un mentor doit non seulement accompagner le mentoré jusqu’à la fin du processus, mais aussi veiller à ce que cette transition se fasse de manière fluide et sans heurts, en s’assurant que le mentoré se sente soutenu tout au long de cette phase.</a:t>
            </a:r>
            <a:endParaRPr lang="en-CA" sz="2100" kern="100" dirty="0">
              <a:effectLst/>
              <a:latin typeface="Essential Sans"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936402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E6FD865-3BF1-3090-15EA-B286EAA906F5}"/>
              </a:ext>
            </a:extLst>
          </p:cNvPr>
          <p:cNvGrpSpPr/>
          <p:nvPr/>
        </p:nvGrpSpPr>
        <p:grpSpPr>
          <a:xfrm>
            <a:off x="-2606722" y="-399151"/>
            <a:ext cx="7765577" cy="7765577"/>
            <a:chOff x="2729553" y="-1678676"/>
            <a:chExt cx="7765577" cy="7765577"/>
          </a:xfrm>
        </p:grpSpPr>
        <p:sp>
          <p:nvSpPr>
            <p:cNvPr id="6" name="Oval 5">
              <a:extLst>
                <a:ext uri="{FF2B5EF4-FFF2-40B4-BE49-F238E27FC236}">
                  <a16:creationId xmlns:a16="http://schemas.microsoft.com/office/drawing/2014/main" id="{D6B18C6D-8C89-B1F6-90D4-0A71DDA8CE74}"/>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8E7D6411-C9F2-DCF3-DEE3-42C363BD32E3}"/>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E5BCA434-CA2D-480B-A136-44EC6AA8CE03}"/>
              </a:ext>
            </a:extLst>
          </p:cNvPr>
          <p:cNvSpPr>
            <a:spLocks noGrp="1"/>
          </p:cNvSpPr>
          <p:nvPr>
            <p:ph idx="1"/>
          </p:nvPr>
        </p:nvSpPr>
        <p:spPr>
          <a:xfrm>
            <a:off x="838200" y="1825625"/>
            <a:ext cx="4732283" cy="1159313"/>
          </a:xfrm>
        </p:spPr>
        <p:txBody>
          <a:bodyPr>
            <a:normAutofit/>
          </a:bodyPr>
          <a:lstStyle/>
          <a:p>
            <a:pPr marL="0" indent="0">
              <a:lnSpc>
                <a:spcPct val="107000"/>
              </a:lnSpc>
              <a:spcBef>
                <a:spcPts val="0"/>
              </a:spcBef>
              <a:spcAft>
                <a:spcPts val="800"/>
              </a:spcAft>
              <a:buNone/>
            </a:pPr>
            <a:r>
              <a:rPr lang="fr-CA" sz="2300" b="1" kern="100" dirty="0">
                <a:effectLst/>
                <a:latin typeface="Essential Sans" pitchFamily="2" charset="77"/>
                <a:ea typeface="Aptos" panose="020B0004020202020204" pitchFamily="34" charset="0"/>
                <a:cs typeface="Arial" panose="020B0604020202020204" pitchFamily="34" charset="0"/>
              </a:rPr>
              <a:t>Durée de la capsule </a:t>
            </a:r>
            <a:br>
              <a:rPr lang="en-CA" sz="2300" kern="100" dirty="0">
                <a:latin typeface="Essential Sans" pitchFamily="2" charset="77"/>
                <a:ea typeface="Aptos" panose="020B0004020202020204" pitchFamily="34" charset="0"/>
                <a:cs typeface="Arial" panose="020B0604020202020204" pitchFamily="34" charset="0"/>
              </a:rPr>
            </a:br>
            <a:r>
              <a:rPr lang="fr-CA" sz="2200" dirty="0">
                <a:latin typeface="Essential Sans" pitchFamily="2" charset="77"/>
              </a:rPr>
              <a:t>0 h 3 min 14 s</a:t>
            </a:r>
            <a:endParaRPr lang="en-CA" sz="2200" dirty="0">
              <a:latin typeface="Essential Sans" pitchFamily="2" charset="77"/>
            </a:endParaRPr>
          </a:p>
        </p:txBody>
      </p:sp>
      <p:sp>
        <p:nvSpPr>
          <p:cNvPr id="2" name="Title 1">
            <a:extLst>
              <a:ext uri="{FF2B5EF4-FFF2-40B4-BE49-F238E27FC236}">
                <a16:creationId xmlns:a16="http://schemas.microsoft.com/office/drawing/2014/main" id="{80D300BF-B1E0-A478-4B0E-73B361F80346}"/>
              </a:ext>
            </a:extLst>
          </p:cNvPr>
          <p:cNvSpPr>
            <a:spLocks noGrp="1"/>
          </p:cNvSpPr>
          <p:nvPr>
            <p:ph type="title"/>
          </p:nvPr>
        </p:nvSpPr>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Présentation de la </a:t>
            </a:r>
            <a:r>
              <a:rPr lang="fr-CA" sz="3000" b="1" kern="100" dirty="0">
                <a:solidFill>
                  <a:srgbClr val="FECC2D"/>
                </a:solidFill>
                <a:effectLst/>
                <a:latin typeface="Essential Sans" pitchFamily="2" charset="77"/>
                <a:ea typeface="Times New Roman" panose="02020603050405020304" pitchFamily="18" charset="0"/>
                <a:cs typeface="Times New Roman" panose="02020603050405020304" pitchFamily="18" charset="0"/>
              </a:rPr>
              <a:t>capsule 4</a:t>
            </a:r>
            <a:endParaRPr lang="en-US" sz="3000" dirty="0">
              <a:solidFill>
                <a:srgbClr val="FECC2D"/>
              </a:solidFill>
            </a:endParaRPr>
          </a:p>
        </p:txBody>
      </p:sp>
      <p:sp>
        <p:nvSpPr>
          <p:cNvPr id="9" name="Content Placeholder 2">
            <a:extLst>
              <a:ext uri="{FF2B5EF4-FFF2-40B4-BE49-F238E27FC236}">
                <a16:creationId xmlns:a16="http://schemas.microsoft.com/office/drawing/2014/main" id="{388A2B88-E6FD-F292-CE1E-5439C8EE5CD7}"/>
              </a:ext>
            </a:extLst>
          </p:cNvPr>
          <p:cNvSpPr txBox="1">
            <a:spLocks/>
          </p:cNvSpPr>
          <p:nvPr/>
        </p:nvSpPr>
        <p:spPr>
          <a:xfrm>
            <a:off x="5946229" y="1867665"/>
            <a:ext cx="5044860" cy="48064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spcAft>
                <a:spcPts val="800"/>
              </a:spcAft>
              <a:buFont typeface="Arial" panose="020B0604020202020204" pitchFamily="34" charset="0"/>
              <a:buNone/>
            </a:pPr>
            <a:r>
              <a:rPr lang="fr-CA" sz="2300" b="1" kern="100" dirty="0">
                <a:latin typeface="Essential Sans" pitchFamily="2" charset="77"/>
                <a:ea typeface="Aptos" panose="020B0004020202020204" pitchFamily="34" charset="0"/>
                <a:cs typeface="Arial" panose="020B0604020202020204" pitchFamily="34" charset="0"/>
              </a:rPr>
              <a:t>Objectifs de la capsule</a:t>
            </a:r>
            <a:endParaRPr lang="en-CA" sz="2300" kern="100" dirty="0">
              <a:latin typeface="Essential Sans" pitchFamily="2" charset="77"/>
              <a:ea typeface="Aptos" panose="020B0004020202020204" pitchFamily="34" charset="0"/>
              <a:cs typeface="Arial" panose="020B0604020202020204" pitchFamily="34" charset="0"/>
            </a:endParaRPr>
          </a:p>
          <a:p>
            <a:pPr marL="0" indent="0" algn="just">
              <a:lnSpc>
                <a:spcPct val="100000"/>
              </a:lnSpc>
              <a:spcBef>
                <a:spcPts val="0"/>
              </a:spcBef>
              <a:spcAft>
                <a:spcPts val="800"/>
              </a:spcAft>
              <a:buFont typeface="Arial" panose="020B0604020202020204" pitchFamily="34" charset="0"/>
              <a:buNone/>
            </a:pPr>
            <a:r>
              <a:rPr lang="fr-CA" sz="2000" kern="100" dirty="0">
                <a:latin typeface="Essential Sans" pitchFamily="2" charset="77"/>
                <a:ea typeface="Aptos" panose="020B0004020202020204" pitchFamily="34" charset="0"/>
                <a:cs typeface="Arial" panose="020B0604020202020204" pitchFamily="34" charset="0"/>
              </a:rPr>
              <a:t>Cette capsule permettra au mentor de : </a:t>
            </a:r>
            <a:endParaRPr lang="en-CA" sz="2000" kern="100" dirty="0">
              <a:latin typeface="Essential Sans" pitchFamily="2" charset="77"/>
              <a:ea typeface="Aptos" panose="020B0004020202020204" pitchFamily="34" charset="0"/>
              <a:cs typeface="Arial" panose="020B0604020202020204" pitchFamily="34" charset="0"/>
            </a:endParaRPr>
          </a:p>
          <a:p>
            <a:pPr lvl="0">
              <a:lnSpc>
                <a:spcPct val="100000"/>
              </a:lnSpc>
              <a:buClr>
                <a:srgbClr val="FECC2D"/>
              </a:buClr>
            </a:pPr>
            <a:r>
              <a:rPr lang="fr-CA" sz="2000" dirty="0">
                <a:latin typeface="Essential Sans" pitchFamily="2" charset="77"/>
              </a:rPr>
              <a:t>comprendre les principes de la fin du jumelage;</a:t>
            </a:r>
            <a:endParaRPr lang="en-CA" sz="2000" dirty="0">
              <a:latin typeface="Essential Sans" pitchFamily="2" charset="77"/>
            </a:endParaRPr>
          </a:p>
          <a:p>
            <a:pPr lvl="0">
              <a:lnSpc>
                <a:spcPct val="100000"/>
              </a:lnSpc>
              <a:buClr>
                <a:srgbClr val="FECC2D"/>
              </a:buClr>
            </a:pPr>
            <a:r>
              <a:rPr lang="fr-CA" sz="2000" dirty="0">
                <a:latin typeface="Essential Sans" pitchFamily="2" charset="77"/>
              </a:rPr>
              <a:t>organiser la fin de la relation de mentorat.</a:t>
            </a:r>
            <a:endParaRPr lang="en-CA" sz="2000" dirty="0">
              <a:latin typeface="Essential Sans" pitchFamily="2" charset="77"/>
            </a:endParaRPr>
          </a:p>
        </p:txBody>
      </p:sp>
    </p:spTree>
    <p:extLst>
      <p:ext uri="{BB962C8B-B14F-4D97-AF65-F5344CB8AC3E}">
        <p14:creationId xmlns:p14="http://schemas.microsoft.com/office/powerpoint/2010/main" val="12419516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8BA945E-0D55-6413-5E53-2140B83FBAE8}"/>
              </a:ext>
            </a:extLst>
          </p:cNvPr>
          <p:cNvSpPr>
            <a:spLocks noGrp="1"/>
          </p:cNvSpPr>
          <p:nvPr>
            <p:ph type="title"/>
          </p:nvPr>
        </p:nvSpPr>
        <p:spPr>
          <a:xfrm>
            <a:off x="1381990" y="219653"/>
            <a:ext cx="9310255" cy="902565"/>
          </a:xfrm>
        </p:spPr>
        <p:txBody>
          <a:bodyPr>
            <a:normAutofit/>
          </a:bodyPr>
          <a:lstStyle/>
          <a:p>
            <a:r>
              <a:rPr lang="fr-CA" sz="3000" b="1" dirty="0">
                <a:effectLst/>
                <a:latin typeface="Essential Sans" pitchFamily="2" charset="77"/>
                <a:ea typeface="Aptos" panose="020B0004020202020204" pitchFamily="34" charset="0"/>
              </a:rPr>
              <a:t>Visionnement de la </a:t>
            </a:r>
            <a:r>
              <a:rPr lang="fr-CA" sz="3000" b="1" dirty="0">
                <a:solidFill>
                  <a:srgbClr val="FECC2D"/>
                </a:solidFill>
                <a:effectLst/>
                <a:latin typeface="Essential Sans" pitchFamily="2" charset="77"/>
                <a:ea typeface="Aptos" panose="020B0004020202020204" pitchFamily="34" charset="0"/>
              </a:rPr>
              <a:t>capsule </a:t>
            </a:r>
            <a:endParaRPr lang="en-US" sz="3000" dirty="0">
              <a:solidFill>
                <a:srgbClr val="FECC2D"/>
              </a:solidFill>
              <a:latin typeface="Essential Sans" pitchFamily="2" charset="77"/>
            </a:endParaRPr>
          </a:p>
        </p:txBody>
      </p:sp>
      <p:pic>
        <p:nvPicPr>
          <p:cNvPr id="5" name="Préparer La Fin De Sa Relation De Mentorat-720p">
            <a:hlinkClick r:id="" action="ppaction://media"/>
            <a:extLst>
              <a:ext uri="{FF2B5EF4-FFF2-40B4-BE49-F238E27FC236}">
                <a16:creationId xmlns:a16="http://schemas.microsoft.com/office/drawing/2014/main" id="{4EFC2EDE-53F9-3741-D5DE-B26CDE66DA8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15982" y="988361"/>
            <a:ext cx="9224392" cy="5188602"/>
          </a:xfrm>
        </p:spPr>
      </p:pic>
    </p:spTree>
    <p:extLst>
      <p:ext uri="{BB962C8B-B14F-4D97-AF65-F5344CB8AC3E}">
        <p14:creationId xmlns:p14="http://schemas.microsoft.com/office/powerpoint/2010/main" val="406032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4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93BA8-977E-866A-32D8-E00E979734A4}"/>
              </a:ext>
            </a:extLst>
          </p:cNvPr>
          <p:cNvSpPr>
            <a:spLocks noGrp="1"/>
          </p:cNvSpPr>
          <p:nvPr>
            <p:ph type="title"/>
          </p:nvPr>
        </p:nvSpPr>
        <p:spPr>
          <a:xfrm>
            <a:off x="720119" y="37855"/>
            <a:ext cx="6182360" cy="1325563"/>
          </a:xfrm>
        </p:spPr>
        <p:txBody>
          <a:bodyPr>
            <a:normAutofit/>
          </a:bodyPr>
          <a:lstStyle/>
          <a:p>
            <a:r>
              <a:rPr lang="fr-CA" sz="3000" b="1" kern="100" dirty="0">
                <a:effectLst/>
                <a:latin typeface="Essential Sans" pitchFamily="2" charset="77"/>
                <a:ea typeface="Times New Roman" panose="02020603050405020304" pitchFamily="18" charset="0"/>
                <a:cs typeface="Times New Roman" panose="02020603050405020304" pitchFamily="18" charset="0"/>
              </a:rPr>
              <a:t>Activités réflexives</a:t>
            </a:r>
            <a:endParaRPr lang="en-US" sz="3000" b="1" dirty="0">
              <a:latin typeface="Essential Sans" pitchFamily="2" charset="77"/>
            </a:endParaRPr>
          </a:p>
        </p:txBody>
      </p:sp>
      <p:sp>
        <p:nvSpPr>
          <p:cNvPr id="5" name="Content Placeholder 2">
            <a:extLst>
              <a:ext uri="{FF2B5EF4-FFF2-40B4-BE49-F238E27FC236}">
                <a16:creationId xmlns:a16="http://schemas.microsoft.com/office/drawing/2014/main" id="{C24F23D6-2D52-F774-18A6-E78E6C742DD7}"/>
              </a:ext>
            </a:extLst>
          </p:cNvPr>
          <p:cNvSpPr txBox="1">
            <a:spLocks/>
          </p:cNvSpPr>
          <p:nvPr/>
        </p:nvSpPr>
        <p:spPr>
          <a:xfrm>
            <a:off x="727277" y="2250061"/>
            <a:ext cx="5538419" cy="44528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088" marR="0" lvl="0" indent="-319088" rtl="0">
              <a:lnSpc>
                <a:spcPct val="107000"/>
              </a:lnSpc>
              <a:spcBef>
                <a:spcPts val="0"/>
              </a:spcBef>
              <a:spcAft>
                <a:spcPts val="800"/>
              </a:spcAft>
              <a:buFont typeface="+mj-lt"/>
              <a:buAutoNum type="arabicPeriod"/>
            </a:pPr>
            <a:r>
              <a:rPr lang="fr-CA" sz="1800" kern="100" dirty="0">
                <a:effectLst/>
                <a:latin typeface="Essential Sans" pitchFamily="2" charset="77"/>
                <a:ea typeface="Aptos" panose="020B0004020202020204" pitchFamily="34" charset="0"/>
                <a:cs typeface="Arial" panose="020B0604020202020204" pitchFamily="34" charset="0"/>
              </a:rPr>
              <a:t>Pour que la relation soit bénéfique, elle doit avoir duré un certain temps et se terminer positivement.</a:t>
            </a:r>
            <a:endParaRPr lang="en-CA" sz="1800" kern="100" dirty="0">
              <a:effectLst/>
              <a:latin typeface="Essential Sans" pitchFamily="2" charset="77"/>
              <a:ea typeface="Aptos" panose="020B0004020202020204" pitchFamily="34" charset="0"/>
              <a:cs typeface="Arial" panose="020B0604020202020204" pitchFamily="34" charset="0"/>
            </a:endParaRPr>
          </a:p>
          <a:p>
            <a:pPr marL="319088" indent="-319088">
              <a:lnSpc>
                <a:spcPct val="107000"/>
              </a:lnSpc>
              <a:spcBef>
                <a:spcPts val="0"/>
              </a:spcBef>
              <a:spcAft>
                <a:spcPts val="800"/>
              </a:spcAft>
              <a:buNone/>
            </a:pPr>
            <a:r>
              <a:rPr lang="fr-CA" sz="1800" kern="100" dirty="0">
                <a:latin typeface="Essential Sans" pitchFamily="2" charset="77"/>
                <a:ea typeface="Aptos" panose="020B0004020202020204" pitchFamily="34" charset="0"/>
                <a:cs typeface="Arial" panose="020B0604020202020204" pitchFamily="34" charset="0"/>
              </a:rPr>
              <a:t>		Vrai		faux</a:t>
            </a:r>
          </a:p>
          <a:p>
            <a:pPr marL="319088" indent="-319088">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319088" marR="0" lvl="0" indent="-319088" rtl="0">
              <a:lnSpc>
                <a:spcPct val="107000"/>
              </a:lnSpc>
              <a:spcBef>
                <a:spcPts val="0"/>
              </a:spcBef>
              <a:spcAft>
                <a:spcPts val="800"/>
              </a:spcAft>
              <a:buFont typeface="+mj-lt"/>
              <a:buAutoNum type="arabicPeriod" startAt="2"/>
            </a:pPr>
            <a:r>
              <a:rPr lang="fr-CA" sz="1800" kern="100" dirty="0">
                <a:effectLst/>
                <a:latin typeface="Essential Sans" pitchFamily="2" charset="77"/>
                <a:ea typeface="Aptos" panose="020B0004020202020204" pitchFamily="34" charset="0"/>
                <a:cs typeface="Arial" panose="020B0604020202020204" pitchFamily="34" charset="0"/>
              </a:rPr>
              <a:t>La fin de relation doit être préparée et anticipée. </a:t>
            </a:r>
            <a:endParaRPr lang="en-CA" sz="1800" kern="100" dirty="0">
              <a:effectLst/>
              <a:latin typeface="Essential Sans" pitchFamily="2" charset="77"/>
              <a:ea typeface="Aptos" panose="020B0004020202020204" pitchFamily="34" charset="0"/>
              <a:cs typeface="Arial" panose="020B0604020202020204" pitchFamily="34" charset="0"/>
            </a:endParaRPr>
          </a:p>
          <a:p>
            <a:pPr marL="319088" indent="-319088">
              <a:lnSpc>
                <a:spcPct val="107000"/>
              </a:lnSpc>
              <a:spcBef>
                <a:spcPts val="0"/>
              </a:spcBef>
              <a:spcAft>
                <a:spcPts val="800"/>
              </a:spcAft>
              <a:buNone/>
            </a:pPr>
            <a:r>
              <a:rPr lang="fr-CA" sz="1800" kern="100" dirty="0">
                <a:latin typeface="Essential Sans" pitchFamily="2" charset="77"/>
                <a:ea typeface="Aptos" panose="020B0004020202020204" pitchFamily="34" charset="0"/>
                <a:cs typeface="Arial" panose="020B0604020202020204" pitchFamily="34" charset="0"/>
              </a:rPr>
              <a:t>		Vrai		faux</a:t>
            </a:r>
            <a:endParaRPr lang="en-CA" sz="1800" dirty="0">
              <a:latin typeface="Essential Sans" pitchFamily="2" charset="77"/>
            </a:endParaRPr>
          </a:p>
          <a:p>
            <a:pPr marL="319088" indent="-319088">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319088" marR="0" lvl="0" indent="-319088" rtl="0">
              <a:lnSpc>
                <a:spcPct val="107000"/>
              </a:lnSpc>
              <a:spcBef>
                <a:spcPts val="0"/>
              </a:spcBef>
              <a:spcAft>
                <a:spcPts val="800"/>
              </a:spcAft>
              <a:buFont typeface="+mj-lt"/>
              <a:buAutoNum type="arabicPeriod" startAt="3"/>
            </a:pPr>
            <a:r>
              <a:rPr lang="fr-CA" sz="1800" kern="100" dirty="0">
                <a:effectLst/>
                <a:latin typeface="Essential Sans" pitchFamily="2" charset="77"/>
                <a:ea typeface="Aptos" panose="020B0004020202020204" pitchFamily="34" charset="0"/>
                <a:cs typeface="Arial" panose="020B0604020202020204" pitchFamily="34" charset="0"/>
              </a:rPr>
              <a:t>La fin de la relation doit être inattendue et soudaine pour éviter de créer chez le mentoré des sentiments négatifs comme de la déception ou de la colère.</a:t>
            </a:r>
            <a:endParaRPr lang="en-CA" sz="1800" kern="100" dirty="0">
              <a:effectLst/>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1100"/>
              </a:spcAft>
              <a:buNone/>
            </a:pPr>
            <a:r>
              <a:rPr lang="en-CA" sz="1800" dirty="0">
                <a:effectLst/>
              </a:rPr>
              <a:t> </a:t>
            </a:r>
            <a:r>
              <a:rPr lang="fr-CA" sz="1800" kern="100" dirty="0">
                <a:latin typeface="Essential Sans" pitchFamily="2" charset="77"/>
                <a:ea typeface="Aptos" panose="020B0004020202020204" pitchFamily="34" charset="0"/>
                <a:cs typeface="Arial" panose="020B0604020202020204" pitchFamily="34" charset="0"/>
              </a:rPr>
              <a:t>	Vrai		faux</a:t>
            </a:r>
            <a:endParaRPr lang="en-CA" sz="1800" dirty="0">
              <a:effectLst/>
              <a:latin typeface="Essential Sans" pitchFamily="2" charset="77"/>
            </a:endParaRPr>
          </a:p>
        </p:txBody>
      </p:sp>
      <p:sp>
        <p:nvSpPr>
          <p:cNvPr id="6" name="Content Placeholder 2">
            <a:extLst>
              <a:ext uri="{FF2B5EF4-FFF2-40B4-BE49-F238E27FC236}">
                <a16:creationId xmlns:a16="http://schemas.microsoft.com/office/drawing/2014/main" id="{F45DB175-DB30-A92C-4C76-15ABDBF4E31E}"/>
              </a:ext>
            </a:extLst>
          </p:cNvPr>
          <p:cNvSpPr txBox="1">
            <a:spLocks/>
          </p:cNvSpPr>
          <p:nvPr/>
        </p:nvSpPr>
        <p:spPr>
          <a:xfrm>
            <a:off x="6502642" y="2250061"/>
            <a:ext cx="5185657" cy="45347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rtl="0">
              <a:lnSpc>
                <a:spcPct val="107000"/>
              </a:lnSpc>
              <a:spcBef>
                <a:spcPts val="0"/>
              </a:spcBef>
              <a:spcAft>
                <a:spcPts val="800"/>
              </a:spcAft>
              <a:buFont typeface="+mj-lt"/>
              <a:buAutoNum type="arabicPeriod" startAt="4"/>
            </a:pPr>
            <a:r>
              <a:rPr lang="fr-CA" sz="1800" kern="100" dirty="0">
                <a:effectLst/>
                <a:latin typeface="Essential Sans" pitchFamily="2" charset="77"/>
                <a:ea typeface="Aptos" panose="020B0004020202020204" pitchFamily="34" charset="0"/>
                <a:cs typeface="Arial" panose="020B0604020202020204" pitchFamily="34" charset="0"/>
              </a:rPr>
              <a:t>Il ne faut pas prétendre qu’il y aura d’autres contacts si l’intention n’est pas réelle ou si la situation ne le permet pas.</a:t>
            </a:r>
            <a:endParaRPr lang="en-CA" sz="1800" kern="100" dirty="0">
              <a:effectLst/>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1100"/>
              </a:spcAft>
              <a:buNone/>
            </a:pPr>
            <a:r>
              <a:rPr lang="fr-CA" sz="1800" kern="100" dirty="0">
                <a:latin typeface="Essential Sans" pitchFamily="2" charset="77"/>
                <a:ea typeface="Aptos" panose="020B0004020202020204" pitchFamily="34" charset="0"/>
                <a:cs typeface="Arial" panose="020B0604020202020204" pitchFamily="34" charset="0"/>
              </a:rPr>
              <a:t>	Vrai		faux</a:t>
            </a:r>
            <a:endParaRPr lang="fr-CA" sz="1800" dirty="0">
              <a:latin typeface="Essential Sans" pitchFamily="2" charset="77"/>
            </a:endParaRPr>
          </a:p>
          <a:p>
            <a:pPr marL="319088" indent="-319088">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342900" marR="0" lvl="0" indent="-342900" algn="just" rtl="0">
              <a:lnSpc>
                <a:spcPct val="107000"/>
              </a:lnSpc>
              <a:spcBef>
                <a:spcPts val="0"/>
              </a:spcBef>
              <a:spcAft>
                <a:spcPts val="800"/>
              </a:spcAft>
              <a:buFont typeface="+mj-lt"/>
              <a:buAutoNum type="arabicPeriod" startAt="5"/>
            </a:pPr>
            <a:r>
              <a:rPr lang="fr-CA" sz="1800" kern="100" dirty="0">
                <a:effectLst/>
                <a:latin typeface="Essential Sans" pitchFamily="2" charset="77"/>
                <a:ea typeface="Aptos" panose="020B0004020202020204" pitchFamily="34" charset="0"/>
                <a:cs typeface="Arial" panose="020B0604020202020204" pitchFamily="34" charset="0"/>
              </a:rPr>
              <a:t>Le mentor doit guider le mentoré pendant la fin de la relation. </a:t>
            </a:r>
            <a:endParaRPr lang="en-CA" sz="1800" kern="100" dirty="0">
              <a:effectLst/>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800"/>
              </a:spcAft>
              <a:buNone/>
            </a:pPr>
            <a:r>
              <a:rPr lang="fr-CA" sz="1800" kern="100" dirty="0">
                <a:latin typeface="Essential Sans" pitchFamily="2" charset="77"/>
                <a:ea typeface="Aptos" panose="020B0004020202020204" pitchFamily="34" charset="0"/>
                <a:cs typeface="Arial" panose="020B0604020202020204" pitchFamily="34" charset="0"/>
              </a:rPr>
              <a:t>	Vrai		faux</a:t>
            </a:r>
          </a:p>
          <a:p>
            <a:pPr marL="319088" indent="-319088">
              <a:lnSpc>
                <a:spcPct val="107000"/>
              </a:lnSpc>
              <a:spcBef>
                <a:spcPts val="0"/>
              </a:spcBef>
              <a:spcAft>
                <a:spcPts val="800"/>
              </a:spcAft>
              <a:buFont typeface="+mj-lt"/>
              <a:buAutoNum type="arabicPeriod"/>
            </a:pPr>
            <a:endParaRPr lang="fr-CA" sz="500" kern="100" dirty="0">
              <a:latin typeface="Essential Sans" pitchFamily="2" charset="77"/>
              <a:ea typeface="Aptos" panose="020B0004020202020204" pitchFamily="34" charset="0"/>
              <a:cs typeface="Arial" panose="020B0604020202020204" pitchFamily="34" charset="0"/>
            </a:endParaRPr>
          </a:p>
          <a:p>
            <a:pPr marL="342900" indent="-342900">
              <a:lnSpc>
                <a:spcPct val="107000"/>
              </a:lnSpc>
              <a:spcBef>
                <a:spcPts val="0"/>
              </a:spcBef>
              <a:spcAft>
                <a:spcPts val="800"/>
              </a:spcAft>
              <a:buFont typeface="+mj-lt"/>
              <a:buAutoNum type="arabicPeriod" startAt="6"/>
            </a:pPr>
            <a:r>
              <a:rPr lang="fr-CA" sz="1800" dirty="0">
                <a:effectLst/>
                <a:latin typeface="Essential Sans" pitchFamily="2" charset="77"/>
                <a:ea typeface="Aptos" panose="020B0004020202020204" pitchFamily="34" charset="0"/>
              </a:rPr>
              <a:t>Le mentor doit couper tout lien avec le mentoré à la fin de la relation de mentorat</a:t>
            </a:r>
            <a:r>
              <a:rPr lang="en-CA" sz="1200" dirty="0">
                <a:latin typeface="Essential Sans" pitchFamily="2" charset="77"/>
                <a:ea typeface="Aptos" panose="020B0004020202020204" pitchFamily="34" charset="0"/>
              </a:rPr>
              <a:t>.</a:t>
            </a:r>
            <a:endParaRPr lang="fr-CA" sz="1800" kern="100" dirty="0">
              <a:latin typeface="Essential Sans" pitchFamily="2" charset="77"/>
              <a:ea typeface="Aptos" panose="020B0004020202020204" pitchFamily="34" charset="0"/>
              <a:cs typeface="Arial" panose="020B0604020202020204" pitchFamily="34" charset="0"/>
            </a:endParaRPr>
          </a:p>
          <a:p>
            <a:pPr marL="0" indent="0">
              <a:lnSpc>
                <a:spcPct val="107000"/>
              </a:lnSpc>
              <a:spcBef>
                <a:spcPts val="0"/>
              </a:spcBef>
              <a:spcAft>
                <a:spcPts val="800"/>
              </a:spcAft>
              <a:buNone/>
            </a:pPr>
            <a:r>
              <a:rPr lang="fr-CA" sz="1800" kern="100" dirty="0">
                <a:latin typeface="Essential Sans" pitchFamily="2" charset="77"/>
                <a:ea typeface="Aptos" panose="020B0004020202020204" pitchFamily="34" charset="0"/>
                <a:cs typeface="Arial" panose="020B0604020202020204" pitchFamily="34" charset="0"/>
              </a:rPr>
              <a:t>	Vrai		faux</a:t>
            </a:r>
          </a:p>
        </p:txBody>
      </p:sp>
      <p:sp>
        <p:nvSpPr>
          <p:cNvPr id="7" name="Rectangle 6">
            <a:extLst>
              <a:ext uri="{FF2B5EF4-FFF2-40B4-BE49-F238E27FC236}">
                <a16:creationId xmlns:a16="http://schemas.microsoft.com/office/drawing/2014/main" id="{6BBFAEB5-07DA-1DEE-2651-6F37081EF88D}"/>
              </a:ext>
            </a:extLst>
          </p:cNvPr>
          <p:cNvSpPr/>
          <p:nvPr/>
        </p:nvSpPr>
        <p:spPr>
          <a:xfrm>
            <a:off x="1115724" y="2981329"/>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EF9DE61-9D22-D53D-038C-4601B983B0F6}"/>
              </a:ext>
            </a:extLst>
          </p:cNvPr>
          <p:cNvSpPr/>
          <p:nvPr/>
        </p:nvSpPr>
        <p:spPr>
          <a:xfrm>
            <a:off x="3078001" y="2981329"/>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3B2974-7833-757C-820F-E44401739E09}"/>
              </a:ext>
            </a:extLst>
          </p:cNvPr>
          <p:cNvSpPr/>
          <p:nvPr/>
        </p:nvSpPr>
        <p:spPr>
          <a:xfrm>
            <a:off x="1115724" y="3959863"/>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64EDFF2-33F5-A9FD-BDD6-B76FD40D8B56}"/>
              </a:ext>
            </a:extLst>
          </p:cNvPr>
          <p:cNvSpPr/>
          <p:nvPr/>
        </p:nvSpPr>
        <p:spPr>
          <a:xfrm>
            <a:off x="3078001" y="3959863"/>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A39AC0-8EC9-C4CE-C283-DBBD2297D864}"/>
              </a:ext>
            </a:extLst>
          </p:cNvPr>
          <p:cNvSpPr/>
          <p:nvPr/>
        </p:nvSpPr>
        <p:spPr>
          <a:xfrm>
            <a:off x="1115724" y="5811361"/>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CD578FE-5E41-EE5B-69FE-316D38927406}"/>
              </a:ext>
            </a:extLst>
          </p:cNvPr>
          <p:cNvSpPr/>
          <p:nvPr/>
        </p:nvSpPr>
        <p:spPr>
          <a:xfrm>
            <a:off x="3078001" y="5811361"/>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A929EFC-0D62-0205-33A3-4107D0B6AF76}"/>
              </a:ext>
            </a:extLst>
          </p:cNvPr>
          <p:cNvSpPr/>
          <p:nvPr/>
        </p:nvSpPr>
        <p:spPr>
          <a:xfrm>
            <a:off x="7077689" y="3309796"/>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5F435CD-A8CB-178A-6CC0-ABF56E24F8B1}"/>
              </a:ext>
            </a:extLst>
          </p:cNvPr>
          <p:cNvSpPr/>
          <p:nvPr/>
        </p:nvSpPr>
        <p:spPr>
          <a:xfrm>
            <a:off x="8856688" y="3309796"/>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0B7A9F7-C6C6-6438-6DCE-67F08F5E0534}"/>
              </a:ext>
            </a:extLst>
          </p:cNvPr>
          <p:cNvSpPr/>
          <p:nvPr/>
        </p:nvSpPr>
        <p:spPr>
          <a:xfrm>
            <a:off x="7077689" y="4551071"/>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2877C34-2C5D-2FFC-A505-2657A7BAF17F}"/>
              </a:ext>
            </a:extLst>
          </p:cNvPr>
          <p:cNvSpPr/>
          <p:nvPr/>
        </p:nvSpPr>
        <p:spPr>
          <a:xfrm>
            <a:off x="8856688" y="4551071"/>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B7FDD8B-7B04-5C52-565B-9EE060C728CA}"/>
              </a:ext>
            </a:extLst>
          </p:cNvPr>
          <p:cNvSpPr/>
          <p:nvPr/>
        </p:nvSpPr>
        <p:spPr>
          <a:xfrm>
            <a:off x="7077689" y="5854801"/>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35F3CCF-A1A0-1109-9985-EF3284A492B3}"/>
              </a:ext>
            </a:extLst>
          </p:cNvPr>
          <p:cNvSpPr/>
          <p:nvPr/>
        </p:nvSpPr>
        <p:spPr>
          <a:xfrm>
            <a:off x="8856688" y="5854801"/>
            <a:ext cx="311727" cy="311727"/>
          </a:xfrm>
          <a:prstGeom prst="rect">
            <a:avLst/>
          </a:prstGeom>
          <a:solidFill>
            <a:schemeClr val="bg1"/>
          </a:solidFill>
          <a:ln w="19050">
            <a:solidFill>
              <a:srgbClr val="FECC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a:extLst>
              <a:ext uri="{FF2B5EF4-FFF2-40B4-BE49-F238E27FC236}">
                <a16:creationId xmlns:a16="http://schemas.microsoft.com/office/drawing/2014/main" id="{DD53E0B4-C172-0340-876F-B5A295B922A3}"/>
              </a:ext>
            </a:extLst>
          </p:cNvPr>
          <p:cNvSpPr>
            <a:spLocks noGrp="1"/>
          </p:cNvSpPr>
          <p:nvPr>
            <p:ph idx="1"/>
          </p:nvPr>
        </p:nvSpPr>
        <p:spPr>
          <a:xfrm>
            <a:off x="702893" y="1102888"/>
            <a:ext cx="9136051" cy="1018347"/>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7</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2300" kern="100" dirty="0">
                <a:effectLst/>
                <a:latin typeface="Essential Sans Semi Bold" pitchFamily="2" charset="77"/>
                <a:ea typeface="Aptos" panose="020B0004020202020204" pitchFamily="34" charset="0"/>
                <a:cs typeface="Arial" panose="020B0604020202020204" pitchFamily="34" charset="0"/>
              </a:rPr>
              <a:t>Dans les énoncés suivants, répondre par vrai ou faux.</a:t>
            </a:r>
            <a:endParaRPr lang="en-CA" sz="2300" kern="100" dirty="0">
              <a:effectLst/>
              <a:latin typeface="Essential Sans Semi Bold" pitchFamily="2" charset="77"/>
              <a:ea typeface="Aptos" panose="020B00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E477C2B5-196C-4EE3-B582-892C95EB9A11}"/>
              </a:ext>
            </a:extLst>
          </p:cNvPr>
          <p:cNvGrpSpPr/>
          <p:nvPr/>
        </p:nvGrpSpPr>
        <p:grpSpPr>
          <a:xfrm>
            <a:off x="1056844" y="2827345"/>
            <a:ext cx="8229284" cy="3406744"/>
            <a:chOff x="1056844" y="2827345"/>
            <a:chExt cx="8229284" cy="3406744"/>
          </a:xfrm>
        </p:grpSpPr>
        <p:sp>
          <p:nvSpPr>
            <p:cNvPr id="3" name="TextBox 2">
              <a:extLst>
                <a:ext uri="{FF2B5EF4-FFF2-40B4-BE49-F238E27FC236}">
                  <a16:creationId xmlns:a16="http://schemas.microsoft.com/office/drawing/2014/main" id="{95674940-8FE7-8DBA-3CD0-3B7358FF474C}"/>
                </a:ext>
              </a:extLst>
            </p:cNvPr>
            <p:cNvSpPr txBox="1"/>
            <p:nvPr/>
          </p:nvSpPr>
          <p:spPr>
            <a:xfrm>
              <a:off x="1056844" y="2827345"/>
              <a:ext cx="464457" cy="553998"/>
            </a:xfrm>
            <a:prstGeom prst="rect">
              <a:avLst/>
            </a:prstGeom>
            <a:noFill/>
          </p:spPr>
          <p:txBody>
            <a:bodyPr wrap="square" rtlCol="0">
              <a:spAutoFit/>
            </a:bodyPr>
            <a:lstStyle/>
            <a:p>
              <a:r>
                <a:rPr lang="en-US" sz="3000" b="1" dirty="0">
                  <a:solidFill>
                    <a:srgbClr val="EB252F"/>
                  </a:solidFill>
                </a:rPr>
                <a:t>✓︎</a:t>
              </a:r>
            </a:p>
          </p:txBody>
        </p:sp>
        <p:sp>
          <p:nvSpPr>
            <p:cNvPr id="18" name="TextBox 17">
              <a:extLst>
                <a:ext uri="{FF2B5EF4-FFF2-40B4-BE49-F238E27FC236}">
                  <a16:creationId xmlns:a16="http://schemas.microsoft.com/office/drawing/2014/main" id="{7BC93693-3404-45FC-0ADD-77DB62DFCF20}"/>
                </a:ext>
              </a:extLst>
            </p:cNvPr>
            <p:cNvSpPr txBox="1"/>
            <p:nvPr/>
          </p:nvSpPr>
          <p:spPr>
            <a:xfrm>
              <a:off x="1056844" y="3789040"/>
              <a:ext cx="464457" cy="553998"/>
            </a:xfrm>
            <a:prstGeom prst="rect">
              <a:avLst/>
            </a:prstGeom>
            <a:noFill/>
          </p:spPr>
          <p:txBody>
            <a:bodyPr wrap="square" rtlCol="0">
              <a:spAutoFit/>
            </a:bodyPr>
            <a:lstStyle/>
            <a:p>
              <a:r>
                <a:rPr lang="en-US" sz="3000" b="1" dirty="0">
                  <a:solidFill>
                    <a:srgbClr val="EB252F"/>
                  </a:solidFill>
                </a:rPr>
                <a:t>✓︎</a:t>
              </a:r>
            </a:p>
          </p:txBody>
        </p:sp>
        <p:sp>
          <p:nvSpPr>
            <p:cNvPr id="20" name="TextBox 19">
              <a:extLst>
                <a:ext uri="{FF2B5EF4-FFF2-40B4-BE49-F238E27FC236}">
                  <a16:creationId xmlns:a16="http://schemas.microsoft.com/office/drawing/2014/main" id="{D6901DD4-617A-6DCF-DB45-D5C8BD8F0628}"/>
                </a:ext>
              </a:extLst>
            </p:cNvPr>
            <p:cNvSpPr txBox="1"/>
            <p:nvPr/>
          </p:nvSpPr>
          <p:spPr>
            <a:xfrm>
              <a:off x="3071664" y="5661248"/>
              <a:ext cx="464457" cy="553998"/>
            </a:xfrm>
            <a:prstGeom prst="rect">
              <a:avLst/>
            </a:prstGeom>
            <a:noFill/>
          </p:spPr>
          <p:txBody>
            <a:bodyPr wrap="square" rtlCol="0">
              <a:spAutoFit/>
            </a:bodyPr>
            <a:lstStyle/>
            <a:p>
              <a:r>
                <a:rPr lang="en-US" sz="3000" b="1" dirty="0">
                  <a:solidFill>
                    <a:srgbClr val="EB252F"/>
                  </a:solidFill>
                </a:rPr>
                <a:t>✓︎</a:t>
              </a:r>
            </a:p>
          </p:txBody>
        </p:sp>
        <p:sp>
          <p:nvSpPr>
            <p:cNvPr id="21" name="TextBox 20">
              <a:extLst>
                <a:ext uri="{FF2B5EF4-FFF2-40B4-BE49-F238E27FC236}">
                  <a16:creationId xmlns:a16="http://schemas.microsoft.com/office/drawing/2014/main" id="{27ABF0D0-8919-10BC-0239-8BBCCEFC25FB}"/>
                </a:ext>
              </a:extLst>
            </p:cNvPr>
            <p:cNvSpPr txBox="1"/>
            <p:nvPr/>
          </p:nvSpPr>
          <p:spPr>
            <a:xfrm>
              <a:off x="7032104" y="3140968"/>
              <a:ext cx="464457" cy="553998"/>
            </a:xfrm>
            <a:prstGeom prst="rect">
              <a:avLst/>
            </a:prstGeom>
            <a:noFill/>
          </p:spPr>
          <p:txBody>
            <a:bodyPr wrap="square" rtlCol="0">
              <a:spAutoFit/>
            </a:bodyPr>
            <a:lstStyle/>
            <a:p>
              <a:r>
                <a:rPr lang="en-US" sz="3000" b="1" dirty="0">
                  <a:solidFill>
                    <a:srgbClr val="EB252F"/>
                  </a:solidFill>
                </a:rPr>
                <a:t>✓︎</a:t>
              </a:r>
            </a:p>
          </p:txBody>
        </p:sp>
        <p:sp>
          <p:nvSpPr>
            <p:cNvPr id="22" name="TextBox 21">
              <a:extLst>
                <a:ext uri="{FF2B5EF4-FFF2-40B4-BE49-F238E27FC236}">
                  <a16:creationId xmlns:a16="http://schemas.microsoft.com/office/drawing/2014/main" id="{03507FFA-6832-B871-6ACB-803D8D3803FF}"/>
                </a:ext>
              </a:extLst>
            </p:cNvPr>
            <p:cNvSpPr txBox="1"/>
            <p:nvPr/>
          </p:nvSpPr>
          <p:spPr>
            <a:xfrm>
              <a:off x="7032104" y="4365104"/>
              <a:ext cx="464457" cy="553998"/>
            </a:xfrm>
            <a:prstGeom prst="rect">
              <a:avLst/>
            </a:prstGeom>
            <a:noFill/>
          </p:spPr>
          <p:txBody>
            <a:bodyPr wrap="square" rtlCol="0">
              <a:spAutoFit/>
            </a:bodyPr>
            <a:lstStyle/>
            <a:p>
              <a:r>
                <a:rPr lang="en-US" sz="3000" b="1" dirty="0">
                  <a:solidFill>
                    <a:srgbClr val="EB252F"/>
                  </a:solidFill>
                </a:rPr>
                <a:t>✓︎</a:t>
              </a:r>
            </a:p>
          </p:txBody>
        </p:sp>
        <p:sp>
          <p:nvSpPr>
            <p:cNvPr id="24" name="TextBox 23">
              <a:extLst>
                <a:ext uri="{FF2B5EF4-FFF2-40B4-BE49-F238E27FC236}">
                  <a16:creationId xmlns:a16="http://schemas.microsoft.com/office/drawing/2014/main" id="{F8FFB3C5-E465-122B-9426-C62660D32382}"/>
                </a:ext>
              </a:extLst>
            </p:cNvPr>
            <p:cNvSpPr txBox="1"/>
            <p:nvPr/>
          </p:nvSpPr>
          <p:spPr>
            <a:xfrm>
              <a:off x="8821671" y="5680091"/>
              <a:ext cx="464457" cy="553998"/>
            </a:xfrm>
            <a:prstGeom prst="rect">
              <a:avLst/>
            </a:prstGeom>
            <a:noFill/>
          </p:spPr>
          <p:txBody>
            <a:bodyPr wrap="square" rtlCol="0">
              <a:spAutoFit/>
            </a:bodyPr>
            <a:lstStyle/>
            <a:p>
              <a:r>
                <a:rPr lang="en-US" sz="3000" b="1" dirty="0">
                  <a:solidFill>
                    <a:srgbClr val="EB252F"/>
                  </a:solidFill>
                </a:rPr>
                <a:t>✓︎</a:t>
              </a:r>
            </a:p>
          </p:txBody>
        </p:sp>
      </p:grpSp>
    </p:spTree>
    <p:extLst>
      <p:ext uri="{BB962C8B-B14F-4D97-AF65-F5344CB8AC3E}">
        <p14:creationId xmlns:p14="http://schemas.microsoft.com/office/powerpoint/2010/main" val="136268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7BB1BBE-D1B6-DCEA-AD72-D040570ABDEA}"/>
              </a:ext>
            </a:extLst>
          </p:cNvPr>
          <p:cNvSpPr>
            <a:spLocks noGrp="1"/>
          </p:cNvSpPr>
          <p:nvPr>
            <p:ph idx="1"/>
          </p:nvPr>
        </p:nvSpPr>
        <p:spPr>
          <a:xfrm>
            <a:off x="766763" y="499384"/>
            <a:ext cx="9136051" cy="1018347"/>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7</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2300" b="1" kern="100" dirty="0">
                <a:effectLst/>
                <a:latin typeface="Essential Sans Semi Bold" pitchFamily="2" charset="77"/>
                <a:ea typeface="Aptos" panose="020B0004020202020204" pitchFamily="34" charset="0"/>
                <a:cs typeface="Arial" panose="020B0604020202020204" pitchFamily="34" charset="0"/>
              </a:rPr>
              <a:t>Choisir la bonne réponse parmi les énoncés suivants :</a:t>
            </a:r>
            <a:endParaRPr lang="en-CA" sz="2300" b="1" kern="100" dirty="0">
              <a:effectLst/>
              <a:latin typeface="Essential Sans Semi Bold" pitchFamily="2" charset="77"/>
              <a:ea typeface="Aptos" panose="020B00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22C0971-542D-9C07-572F-E9AEDCA71985}"/>
              </a:ext>
            </a:extLst>
          </p:cNvPr>
          <p:cNvSpPr txBox="1">
            <a:spLocks/>
          </p:cNvSpPr>
          <p:nvPr/>
        </p:nvSpPr>
        <p:spPr>
          <a:xfrm>
            <a:off x="766763" y="1847088"/>
            <a:ext cx="10363201" cy="464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lvl="0" indent="-347663">
              <a:lnSpc>
                <a:spcPct val="100000"/>
              </a:lnSpc>
              <a:spcAft>
                <a:spcPts val="500"/>
              </a:spcAft>
              <a:buFont typeface="+mj-lt"/>
              <a:buAutoNum type="arabicPeriod"/>
            </a:pPr>
            <a:r>
              <a:rPr lang="fr-CA" sz="2000" dirty="0">
                <a:latin typeface="Essential Sans Medium" pitchFamily="2" charset="77"/>
              </a:rPr>
              <a:t>À quel moment la fin de la relation de mentorat est-elle évoquée dans le processus ? </a:t>
            </a:r>
            <a:endParaRPr lang="en-CA" sz="2000" dirty="0">
              <a:latin typeface="Essential Sans Medium" pitchFamily="2" charset="77"/>
            </a:endParaRPr>
          </a:p>
          <a:p>
            <a:pPr marL="839787" lvl="1" indent="-457200">
              <a:lnSpc>
                <a:spcPct val="100000"/>
              </a:lnSpc>
              <a:buFont typeface="+mj-lt"/>
              <a:buAutoNum type="alphaUcPeriod"/>
            </a:pPr>
            <a:r>
              <a:rPr lang="fr-CA" sz="2000" dirty="0">
                <a:latin typeface="Essential Sans" pitchFamily="2" charset="77"/>
              </a:rPr>
              <a:t>Dès la première rencontre de mentorat.</a:t>
            </a:r>
            <a:endParaRPr lang="en-CA" sz="2000" dirty="0">
              <a:latin typeface="Essential Sans" pitchFamily="2" charset="77"/>
            </a:endParaRPr>
          </a:p>
          <a:p>
            <a:pPr marL="839787" lvl="1" indent="-457200">
              <a:lnSpc>
                <a:spcPct val="100000"/>
              </a:lnSpc>
              <a:buFont typeface="+mj-lt"/>
              <a:buAutoNum type="alphaUcPeriod"/>
            </a:pPr>
            <a:r>
              <a:rPr lang="fr-CA" sz="2000" dirty="0">
                <a:latin typeface="Essential Sans" pitchFamily="2" charset="77"/>
              </a:rPr>
              <a:t>Après quelques rencontres.</a:t>
            </a:r>
            <a:endParaRPr lang="en-CA" sz="2000" dirty="0">
              <a:latin typeface="Essential Sans" pitchFamily="2" charset="77"/>
            </a:endParaRPr>
          </a:p>
          <a:p>
            <a:pPr marL="839787" lvl="1" indent="-457200">
              <a:lnSpc>
                <a:spcPct val="100000"/>
              </a:lnSpc>
              <a:buFont typeface="+mj-lt"/>
              <a:buAutoNum type="alphaUcPeriod"/>
            </a:pPr>
            <a:r>
              <a:rPr lang="fr-CA" sz="2000" dirty="0">
                <a:latin typeface="Essential Sans" pitchFamily="2" charset="77"/>
              </a:rPr>
              <a:t>Lors de la dernière rencontre. </a:t>
            </a:r>
            <a:endParaRPr lang="en-CA" sz="2000" dirty="0">
              <a:latin typeface="Essential Sans" pitchFamily="2" charset="77"/>
            </a:endParaRPr>
          </a:p>
          <a:p>
            <a:pPr marL="839787" lvl="1" indent="-457200">
              <a:lnSpc>
                <a:spcPct val="100000"/>
              </a:lnSpc>
              <a:spcAft>
                <a:spcPts val="1100"/>
              </a:spcAft>
              <a:buFont typeface="+mj-lt"/>
              <a:buAutoNum type="alphaUcPeriod"/>
            </a:pPr>
            <a:r>
              <a:rPr lang="fr-CA" sz="2000" dirty="0">
                <a:latin typeface="Essential Sans" pitchFamily="2" charset="77"/>
              </a:rPr>
              <a:t>En aucun moment du mentorat.</a:t>
            </a:r>
            <a:endParaRPr lang="en-CA" sz="2000" dirty="0">
              <a:latin typeface="Essential Sans" pitchFamily="2" charset="77"/>
            </a:endParaRPr>
          </a:p>
          <a:p>
            <a:pPr marL="355600" lvl="0" indent="-347663">
              <a:lnSpc>
                <a:spcPct val="100000"/>
              </a:lnSpc>
              <a:spcAft>
                <a:spcPts val="500"/>
              </a:spcAft>
              <a:buFont typeface="+mj-lt"/>
              <a:buAutoNum type="arabicPeriod"/>
            </a:pPr>
            <a:r>
              <a:rPr lang="fr-CA" sz="2000" dirty="0">
                <a:latin typeface="Essential Sans Medium" pitchFamily="2" charset="77"/>
              </a:rPr>
              <a:t>Quelle est l'importance de faire un bilan ou une rétroaction à la fin du mentorat ? </a:t>
            </a:r>
            <a:endParaRPr lang="en-CA" sz="2000" dirty="0">
              <a:latin typeface="Essential Sans Medium" pitchFamily="2" charset="77"/>
            </a:endParaRPr>
          </a:p>
          <a:p>
            <a:pPr marL="812800" lvl="1" indent="-457200">
              <a:lnSpc>
                <a:spcPct val="100000"/>
              </a:lnSpc>
              <a:buFont typeface="+mj-lt"/>
              <a:buAutoNum type="alphaUcPeriod"/>
            </a:pPr>
            <a:r>
              <a:rPr lang="fr-CA" sz="2000" dirty="0">
                <a:latin typeface="Essential Sans" pitchFamily="2" charset="77"/>
              </a:rPr>
              <a:t>Elle n'est pas nécessaire et peut être évitée.</a:t>
            </a:r>
            <a:endParaRPr lang="en-CA" sz="2000" dirty="0">
              <a:latin typeface="Essential Sans" pitchFamily="2" charset="77"/>
            </a:endParaRPr>
          </a:p>
          <a:p>
            <a:pPr marL="812800" lvl="1" indent="-457200">
              <a:lnSpc>
                <a:spcPct val="100000"/>
              </a:lnSpc>
              <a:buFont typeface="+mj-lt"/>
              <a:buAutoNum type="alphaUcPeriod"/>
            </a:pPr>
            <a:r>
              <a:rPr lang="fr-CA" sz="2000" dirty="0">
                <a:latin typeface="Essential Sans" pitchFamily="2" charset="77"/>
              </a:rPr>
              <a:t>Elle permet de tirer des leçons et d'améliorer les futures relations de mentorat. </a:t>
            </a:r>
            <a:endParaRPr lang="en-CA" sz="2000" dirty="0">
              <a:latin typeface="Essential Sans" pitchFamily="2" charset="77"/>
            </a:endParaRPr>
          </a:p>
          <a:p>
            <a:pPr marL="812800" lvl="1" indent="-457200">
              <a:lnSpc>
                <a:spcPct val="100000"/>
              </a:lnSpc>
              <a:buFont typeface="+mj-lt"/>
              <a:buAutoNum type="alphaUcPeriod"/>
            </a:pPr>
            <a:r>
              <a:rPr lang="fr-CA" sz="2000" dirty="0">
                <a:latin typeface="Essential Sans" pitchFamily="2" charset="77"/>
              </a:rPr>
              <a:t>Elle ne fait qu'alourdir la fin du processus. </a:t>
            </a:r>
            <a:endParaRPr lang="en-CA" sz="2000" dirty="0">
              <a:latin typeface="Essential Sans" pitchFamily="2" charset="77"/>
            </a:endParaRPr>
          </a:p>
          <a:p>
            <a:pPr marL="812800" lvl="1" indent="-457200">
              <a:lnSpc>
                <a:spcPct val="100000"/>
              </a:lnSpc>
              <a:buFont typeface="+mj-lt"/>
              <a:buAutoNum type="alphaUcPeriod"/>
            </a:pPr>
            <a:r>
              <a:rPr lang="fr-CA" sz="2000" dirty="0">
                <a:latin typeface="Essential Sans" pitchFamily="2" charset="77"/>
              </a:rPr>
              <a:t>Elle devrait être faite uniquement par le mentor.</a:t>
            </a:r>
            <a:endParaRPr lang="en-CA" sz="2000" dirty="0">
              <a:latin typeface="Essential Sans" pitchFamily="2" charset="77"/>
            </a:endParaRPr>
          </a:p>
        </p:txBody>
      </p:sp>
    </p:spTree>
    <p:extLst>
      <p:ext uri="{BB962C8B-B14F-4D97-AF65-F5344CB8AC3E}">
        <p14:creationId xmlns:p14="http://schemas.microsoft.com/office/powerpoint/2010/main" val="12211243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7BB1BBE-D1B6-DCEA-AD72-D040570ABDEA}"/>
              </a:ext>
            </a:extLst>
          </p:cNvPr>
          <p:cNvSpPr>
            <a:spLocks noGrp="1"/>
          </p:cNvSpPr>
          <p:nvPr>
            <p:ph idx="1"/>
          </p:nvPr>
        </p:nvSpPr>
        <p:spPr>
          <a:xfrm>
            <a:off x="766763" y="499384"/>
            <a:ext cx="9136051" cy="1018347"/>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7</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2300" b="1" kern="100" dirty="0">
                <a:effectLst/>
                <a:latin typeface="Essential Sans Semi Bold" pitchFamily="2" charset="77"/>
                <a:ea typeface="Aptos" panose="020B0004020202020204" pitchFamily="34" charset="0"/>
                <a:cs typeface="Arial" panose="020B0604020202020204" pitchFamily="34" charset="0"/>
              </a:rPr>
              <a:t>Choisir la bonne réponse parmi les énoncés suivants :</a:t>
            </a:r>
            <a:endParaRPr lang="en-CA" sz="2300" b="1" kern="100" dirty="0">
              <a:effectLst/>
              <a:latin typeface="Essential Sans Semi Bold" pitchFamily="2" charset="77"/>
              <a:ea typeface="Aptos" panose="020B00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22C0971-542D-9C07-572F-E9AEDCA71985}"/>
              </a:ext>
            </a:extLst>
          </p:cNvPr>
          <p:cNvSpPr txBox="1">
            <a:spLocks/>
          </p:cNvSpPr>
          <p:nvPr/>
        </p:nvSpPr>
        <p:spPr>
          <a:xfrm>
            <a:off x="766763" y="1847088"/>
            <a:ext cx="10363201" cy="464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lvl="0" indent="-347663">
              <a:lnSpc>
                <a:spcPct val="100000"/>
              </a:lnSpc>
              <a:spcAft>
                <a:spcPts val="500"/>
              </a:spcAft>
              <a:buFont typeface="+mj-lt"/>
              <a:buAutoNum type="arabicPeriod"/>
            </a:pPr>
            <a:r>
              <a:rPr lang="fr-CA" sz="2000" dirty="0">
                <a:latin typeface="Essential Sans Medium" pitchFamily="2" charset="77"/>
              </a:rPr>
              <a:t>À quel moment la fin de la relation de mentorat est-elle évoquée dans le processus ? </a:t>
            </a:r>
            <a:endParaRPr lang="en-CA" sz="2000" dirty="0">
              <a:latin typeface="Essential Sans Medium" pitchFamily="2" charset="77"/>
            </a:endParaRPr>
          </a:p>
          <a:p>
            <a:pPr marL="839787" lvl="1" indent="-457200">
              <a:lnSpc>
                <a:spcPct val="100000"/>
              </a:lnSpc>
              <a:buClr>
                <a:srgbClr val="EB252F"/>
              </a:buClr>
              <a:buFont typeface="+mj-lt"/>
              <a:buAutoNum type="alphaUcPeriod"/>
            </a:pPr>
            <a:r>
              <a:rPr lang="fr-CA" sz="2000" b="1" dirty="0">
                <a:latin typeface="Essential Sans" pitchFamily="2" charset="77"/>
              </a:rPr>
              <a:t>Dès la première rencontre de mentorat.</a:t>
            </a:r>
            <a:endParaRPr lang="en-CA" sz="2000" b="1" dirty="0">
              <a:latin typeface="Essential Sans" pitchFamily="2" charset="77"/>
            </a:endParaRPr>
          </a:p>
          <a:p>
            <a:pPr marL="839787" lvl="1" indent="-457200">
              <a:lnSpc>
                <a:spcPct val="100000"/>
              </a:lnSpc>
              <a:buFont typeface="+mj-lt"/>
              <a:buAutoNum type="alphaUcPeriod"/>
            </a:pPr>
            <a:r>
              <a:rPr lang="fr-CA" sz="2000" dirty="0">
                <a:solidFill>
                  <a:srgbClr val="DDDDDE"/>
                </a:solidFill>
                <a:latin typeface="Essential Sans" pitchFamily="2" charset="77"/>
              </a:rPr>
              <a:t>Après quelques rencontres.</a:t>
            </a:r>
            <a:endParaRPr lang="en-CA" sz="2000" dirty="0">
              <a:solidFill>
                <a:srgbClr val="DDDDDE"/>
              </a:solidFill>
              <a:latin typeface="Essential Sans" pitchFamily="2" charset="77"/>
            </a:endParaRPr>
          </a:p>
          <a:p>
            <a:pPr marL="839787" lvl="1" indent="-457200">
              <a:lnSpc>
                <a:spcPct val="100000"/>
              </a:lnSpc>
              <a:buFont typeface="+mj-lt"/>
              <a:buAutoNum type="alphaUcPeriod"/>
            </a:pPr>
            <a:r>
              <a:rPr lang="fr-CA" sz="2000" dirty="0">
                <a:solidFill>
                  <a:srgbClr val="DDDDDE"/>
                </a:solidFill>
                <a:latin typeface="Essential Sans" pitchFamily="2" charset="77"/>
              </a:rPr>
              <a:t>Lors de la dernière rencontre. </a:t>
            </a:r>
            <a:endParaRPr lang="en-CA" sz="2000" dirty="0">
              <a:solidFill>
                <a:srgbClr val="DDDDDE"/>
              </a:solidFill>
              <a:latin typeface="Essential Sans" pitchFamily="2" charset="77"/>
            </a:endParaRPr>
          </a:p>
          <a:p>
            <a:pPr marL="839787" lvl="1" indent="-457200">
              <a:lnSpc>
                <a:spcPct val="100000"/>
              </a:lnSpc>
              <a:spcAft>
                <a:spcPts val="1100"/>
              </a:spcAft>
              <a:buFont typeface="+mj-lt"/>
              <a:buAutoNum type="alphaUcPeriod"/>
            </a:pPr>
            <a:r>
              <a:rPr lang="fr-CA" sz="2000" dirty="0">
                <a:solidFill>
                  <a:srgbClr val="DDDDDE"/>
                </a:solidFill>
                <a:latin typeface="Essential Sans" pitchFamily="2" charset="77"/>
              </a:rPr>
              <a:t>En aucun moment du mentorat.</a:t>
            </a:r>
            <a:endParaRPr lang="en-CA" sz="2000" dirty="0">
              <a:solidFill>
                <a:srgbClr val="DDDDDE"/>
              </a:solidFill>
              <a:latin typeface="Essential Sans" pitchFamily="2" charset="77"/>
            </a:endParaRPr>
          </a:p>
          <a:p>
            <a:pPr marL="355600" lvl="0" indent="-347663">
              <a:lnSpc>
                <a:spcPct val="100000"/>
              </a:lnSpc>
              <a:spcAft>
                <a:spcPts val="500"/>
              </a:spcAft>
              <a:buFont typeface="+mj-lt"/>
              <a:buAutoNum type="arabicPeriod"/>
            </a:pPr>
            <a:r>
              <a:rPr lang="fr-CA" sz="2000" dirty="0">
                <a:latin typeface="Essential Sans Medium" pitchFamily="2" charset="77"/>
              </a:rPr>
              <a:t>Quelle est l'importance de faire un bilan ou une rétroaction à la fin du mentorat ? </a:t>
            </a:r>
            <a:endParaRPr lang="en-CA" sz="2000" dirty="0">
              <a:latin typeface="Essential Sans Medium" pitchFamily="2" charset="77"/>
            </a:endParaRPr>
          </a:p>
          <a:p>
            <a:pPr marL="812800" lvl="1" indent="-457200">
              <a:lnSpc>
                <a:spcPct val="100000"/>
              </a:lnSpc>
              <a:buFont typeface="+mj-lt"/>
              <a:buAutoNum type="alphaUcPeriod"/>
            </a:pPr>
            <a:r>
              <a:rPr lang="fr-CA" sz="2000" dirty="0">
                <a:latin typeface="Essential Sans" pitchFamily="2" charset="77"/>
              </a:rPr>
              <a:t>Elle n'est pas nécessaire et peut être évitée.</a:t>
            </a:r>
            <a:endParaRPr lang="en-CA" sz="2000" dirty="0">
              <a:latin typeface="Essential Sans" pitchFamily="2" charset="77"/>
            </a:endParaRPr>
          </a:p>
          <a:p>
            <a:pPr marL="812800" lvl="1" indent="-457200">
              <a:lnSpc>
                <a:spcPct val="100000"/>
              </a:lnSpc>
              <a:buFont typeface="+mj-lt"/>
              <a:buAutoNum type="alphaUcPeriod"/>
            </a:pPr>
            <a:r>
              <a:rPr lang="fr-CA" sz="2000" dirty="0">
                <a:latin typeface="Essential Sans" pitchFamily="2" charset="77"/>
              </a:rPr>
              <a:t>Elle permet de tirer des leçons et d'améliorer les futures relations de mentorat. </a:t>
            </a:r>
            <a:endParaRPr lang="en-CA" sz="2000" dirty="0">
              <a:latin typeface="Essential Sans" pitchFamily="2" charset="77"/>
            </a:endParaRPr>
          </a:p>
          <a:p>
            <a:pPr marL="812800" lvl="1" indent="-457200">
              <a:lnSpc>
                <a:spcPct val="100000"/>
              </a:lnSpc>
              <a:buFont typeface="+mj-lt"/>
              <a:buAutoNum type="alphaUcPeriod"/>
            </a:pPr>
            <a:r>
              <a:rPr lang="fr-CA" sz="2000" dirty="0">
                <a:latin typeface="Essential Sans" pitchFamily="2" charset="77"/>
              </a:rPr>
              <a:t>Elle ne fait qu'alourdir la fin du processus. </a:t>
            </a:r>
            <a:endParaRPr lang="en-CA" sz="2000" dirty="0">
              <a:latin typeface="Essential Sans" pitchFamily="2" charset="77"/>
            </a:endParaRPr>
          </a:p>
          <a:p>
            <a:pPr marL="812800" lvl="1" indent="-457200">
              <a:lnSpc>
                <a:spcPct val="100000"/>
              </a:lnSpc>
              <a:buFont typeface="+mj-lt"/>
              <a:buAutoNum type="alphaUcPeriod"/>
            </a:pPr>
            <a:r>
              <a:rPr lang="fr-CA" sz="2000" dirty="0">
                <a:latin typeface="Essential Sans" pitchFamily="2" charset="77"/>
              </a:rPr>
              <a:t>Elle devrait être faite uniquement par le mentor.</a:t>
            </a:r>
            <a:endParaRPr lang="en-CA" sz="2000" dirty="0">
              <a:latin typeface="Essential Sans" pitchFamily="2" charset="77"/>
            </a:endParaRPr>
          </a:p>
        </p:txBody>
      </p:sp>
    </p:spTree>
    <p:extLst>
      <p:ext uri="{BB962C8B-B14F-4D97-AF65-F5344CB8AC3E}">
        <p14:creationId xmlns:p14="http://schemas.microsoft.com/office/powerpoint/2010/main" val="6036553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7BB1BBE-D1B6-DCEA-AD72-D040570ABDEA}"/>
              </a:ext>
            </a:extLst>
          </p:cNvPr>
          <p:cNvSpPr>
            <a:spLocks noGrp="1"/>
          </p:cNvSpPr>
          <p:nvPr>
            <p:ph idx="1"/>
          </p:nvPr>
        </p:nvSpPr>
        <p:spPr>
          <a:xfrm>
            <a:off x="766763" y="499384"/>
            <a:ext cx="9136051" cy="1018347"/>
          </a:xfrm>
        </p:spPr>
        <p:txBody>
          <a:bodyPr>
            <a:normAutofit/>
          </a:bodyPr>
          <a:lstStyle/>
          <a:p>
            <a:pPr marL="0" marR="0" indent="0">
              <a:lnSpc>
                <a:spcPct val="110000"/>
              </a:lnSpc>
              <a:spcBef>
                <a:spcPts val="0"/>
              </a:spcBef>
              <a:spcAft>
                <a:spcPts val="800"/>
              </a:spcAft>
              <a:buNone/>
            </a:pPr>
            <a:r>
              <a:rPr lang="fr-CA" sz="2500" b="1" kern="100" dirty="0">
                <a:effectLst/>
                <a:latin typeface="Essential Sans" pitchFamily="2" charset="77"/>
                <a:ea typeface="Aptos" panose="020B0004020202020204" pitchFamily="34" charset="0"/>
                <a:cs typeface="Arial" panose="020B0604020202020204" pitchFamily="34" charset="0"/>
              </a:rPr>
              <a:t>Activité 7</a:t>
            </a:r>
            <a:endParaRPr lang="en-CA" sz="2500" kern="100" dirty="0">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2300" b="1" kern="100" dirty="0">
                <a:effectLst/>
                <a:latin typeface="Essential Sans Semi Bold" pitchFamily="2" charset="77"/>
                <a:ea typeface="Aptos" panose="020B0004020202020204" pitchFamily="34" charset="0"/>
                <a:cs typeface="Arial" panose="020B0604020202020204" pitchFamily="34" charset="0"/>
              </a:rPr>
              <a:t>Choisir la bonne réponse parmi les énoncés suivants :</a:t>
            </a:r>
            <a:endParaRPr lang="en-CA" sz="2300" b="1" kern="100" dirty="0">
              <a:effectLst/>
              <a:latin typeface="Essential Sans Semi Bold" pitchFamily="2" charset="77"/>
              <a:ea typeface="Aptos" panose="020B00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822C0971-542D-9C07-572F-E9AEDCA71985}"/>
              </a:ext>
            </a:extLst>
          </p:cNvPr>
          <p:cNvSpPr txBox="1">
            <a:spLocks/>
          </p:cNvSpPr>
          <p:nvPr/>
        </p:nvSpPr>
        <p:spPr>
          <a:xfrm>
            <a:off x="766763" y="1847088"/>
            <a:ext cx="10363201" cy="464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lvl="0" indent="-347663">
              <a:lnSpc>
                <a:spcPct val="100000"/>
              </a:lnSpc>
              <a:spcAft>
                <a:spcPts val="500"/>
              </a:spcAft>
              <a:buFont typeface="+mj-lt"/>
              <a:buAutoNum type="arabicPeriod"/>
            </a:pPr>
            <a:r>
              <a:rPr lang="fr-CA" sz="2000" dirty="0">
                <a:latin typeface="Essential Sans Medium" pitchFamily="2" charset="77"/>
              </a:rPr>
              <a:t>À quel moment la fin de la relation de mentorat est-elle évoquée dans le processus ? </a:t>
            </a:r>
            <a:endParaRPr lang="en-CA" sz="2000" dirty="0">
              <a:latin typeface="Essential Sans Medium" pitchFamily="2" charset="77"/>
            </a:endParaRPr>
          </a:p>
          <a:p>
            <a:pPr marL="839787" lvl="1" indent="-457200">
              <a:lnSpc>
                <a:spcPct val="100000"/>
              </a:lnSpc>
              <a:buClr>
                <a:srgbClr val="EB252F"/>
              </a:buClr>
              <a:buFont typeface="+mj-lt"/>
              <a:buAutoNum type="alphaUcPeriod"/>
            </a:pPr>
            <a:r>
              <a:rPr lang="fr-CA" sz="2000" b="1" dirty="0">
                <a:latin typeface="Essential Sans" pitchFamily="2" charset="77"/>
              </a:rPr>
              <a:t>Dès la première rencontre de mentorat.</a:t>
            </a:r>
            <a:endParaRPr lang="en-CA" sz="2000" b="1" dirty="0">
              <a:latin typeface="Essential Sans" pitchFamily="2" charset="77"/>
            </a:endParaRPr>
          </a:p>
          <a:p>
            <a:pPr marL="839787" lvl="1" indent="-457200">
              <a:lnSpc>
                <a:spcPct val="100000"/>
              </a:lnSpc>
              <a:buFont typeface="+mj-lt"/>
              <a:buAutoNum type="alphaUcPeriod"/>
            </a:pPr>
            <a:r>
              <a:rPr lang="fr-CA" sz="2000" dirty="0">
                <a:solidFill>
                  <a:srgbClr val="DDDDDE"/>
                </a:solidFill>
                <a:latin typeface="Essential Sans" pitchFamily="2" charset="77"/>
              </a:rPr>
              <a:t>Après quelques rencontres.</a:t>
            </a:r>
            <a:endParaRPr lang="en-CA" sz="2000" dirty="0">
              <a:solidFill>
                <a:srgbClr val="DDDDDE"/>
              </a:solidFill>
              <a:latin typeface="Essential Sans" pitchFamily="2" charset="77"/>
            </a:endParaRPr>
          </a:p>
          <a:p>
            <a:pPr marL="839787" lvl="1" indent="-457200">
              <a:lnSpc>
                <a:spcPct val="100000"/>
              </a:lnSpc>
              <a:buFont typeface="+mj-lt"/>
              <a:buAutoNum type="alphaUcPeriod"/>
            </a:pPr>
            <a:r>
              <a:rPr lang="fr-CA" sz="2000" dirty="0">
                <a:solidFill>
                  <a:srgbClr val="DDDDDE"/>
                </a:solidFill>
                <a:latin typeface="Essential Sans" pitchFamily="2" charset="77"/>
              </a:rPr>
              <a:t>Lors de la dernière rencontre. </a:t>
            </a:r>
            <a:endParaRPr lang="en-CA" sz="2000" dirty="0">
              <a:solidFill>
                <a:srgbClr val="DDDDDE"/>
              </a:solidFill>
              <a:latin typeface="Essential Sans" pitchFamily="2" charset="77"/>
            </a:endParaRPr>
          </a:p>
          <a:p>
            <a:pPr marL="839787" lvl="1" indent="-457200">
              <a:lnSpc>
                <a:spcPct val="100000"/>
              </a:lnSpc>
              <a:spcAft>
                <a:spcPts val="1100"/>
              </a:spcAft>
              <a:buFont typeface="+mj-lt"/>
              <a:buAutoNum type="alphaUcPeriod"/>
            </a:pPr>
            <a:r>
              <a:rPr lang="fr-CA" sz="2000" dirty="0">
                <a:solidFill>
                  <a:srgbClr val="DDDDDE"/>
                </a:solidFill>
                <a:latin typeface="Essential Sans" pitchFamily="2" charset="77"/>
              </a:rPr>
              <a:t>En aucun moment du mentorat.</a:t>
            </a:r>
            <a:endParaRPr lang="en-CA" sz="2000" dirty="0">
              <a:solidFill>
                <a:srgbClr val="DDDDDE"/>
              </a:solidFill>
              <a:latin typeface="Essential Sans" pitchFamily="2" charset="77"/>
            </a:endParaRPr>
          </a:p>
          <a:p>
            <a:pPr marL="355600" lvl="0" indent="-347663">
              <a:lnSpc>
                <a:spcPct val="100000"/>
              </a:lnSpc>
              <a:spcAft>
                <a:spcPts val="500"/>
              </a:spcAft>
              <a:buFont typeface="+mj-lt"/>
              <a:buAutoNum type="arabicPeriod"/>
            </a:pPr>
            <a:r>
              <a:rPr lang="fr-CA" sz="2000" dirty="0">
                <a:latin typeface="Essential Sans Medium" pitchFamily="2" charset="77"/>
              </a:rPr>
              <a:t>Quelle est l'importance de faire un bilan ou une rétroaction à la fin du mentorat ? </a:t>
            </a:r>
            <a:endParaRPr lang="en-CA" sz="2000" dirty="0">
              <a:latin typeface="Essential Sans Medium" pitchFamily="2" charset="77"/>
            </a:endParaRPr>
          </a:p>
          <a:p>
            <a:pPr marL="812800" lvl="1" indent="-457200">
              <a:lnSpc>
                <a:spcPct val="100000"/>
              </a:lnSpc>
              <a:buFont typeface="+mj-lt"/>
              <a:buAutoNum type="alphaUcPeriod"/>
            </a:pPr>
            <a:r>
              <a:rPr lang="fr-CA" sz="2000" dirty="0">
                <a:solidFill>
                  <a:srgbClr val="DDDDDE"/>
                </a:solidFill>
                <a:latin typeface="Essential Sans" pitchFamily="2" charset="77"/>
              </a:rPr>
              <a:t>Elle n'est pas nécessaire et peut être évitée.</a:t>
            </a:r>
            <a:endParaRPr lang="en-CA" sz="2000" dirty="0">
              <a:solidFill>
                <a:srgbClr val="DDDDDE"/>
              </a:solidFill>
              <a:latin typeface="Essential Sans" pitchFamily="2" charset="77"/>
            </a:endParaRPr>
          </a:p>
          <a:p>
            <a:pPr marL="812800" lvl="1" indent="-457200">
              <a:lnSpc>
                <a:spcPct val="100000"/>
              </a:lnSpc>
              <a:buClr>
                <a:srgbClr val="EB252F"/>
              </a:buClr>
              <a:buFont typeface="+mj-lt"/>
              <a:buAutoNum type="alphaUcPeriod"/>
            </a:pPr>
            <a:r>
              <a:rPr lang="fr-CA" sz="2000" b="1" dirty="0">
                <a:latin typeface="Essential Sans" pitchFamily="2" charset="77"/>
              </a:rPr>
              <a:t>Elle permet de tirer des leçons et d'améliorer les futures relations de mentorat. </a:t>
            </a:r>
            <a:endParaRPr lang="en-CA" sz="2000" b="1" dirty="0">
              <a:latin typeface="Essential Sans" pitchFamily="2" charset="77"/>
            </a:endParaRPr>
          </a:p>
          <a:p>
            <a:pPr marL="812800" lvl="1" indent="-457200">
              <a:lnSpc>
                <a:spcPct val="100000"/>
              </a:lnSpc>
              <a:buFont typeface="+mj-lt"/>
              <a:buAutoNum type="alphaUcPeriod"/>
            </a:pPr>
            <a:r>
              <a:rPr lang="fr-CA" sz="2000" dirty="0">
                <a:solidFill>
                  <a:srgbClr val="DDDDDE"/>
                </a:solidFill>
                <a:latin typeface="Essential Sans" pitchFamily="2" charset="77"/>
              </a:rPr>
              <a:t>Elle ne fait qu'alourdir la fin du processus. </a:t>
            </a:r>
            <a:endParaRPr lang="en-CA" sz="2000" dirty="0">
              <a:solidFill>
                <a:srgbClr val="DDDDDE"/>
              </a:solidFill>
              <a:latin typeface="Essential Sans" pitchFamily="2" charset="77"/>
            </a:endParaRPr>
          </a:p>
          <a:p>
            <a:pPr marL="812800" lvl="1" indent="-457200">
              <a:lnSpc>
                <a:spcPct val="100000"/>
              </a:lnSpc>
              <a:buFont typeface="+mj-lt"/>
              <a:buAutoNum type="alphaUcPeriod"/>
            </a:pPr>
            <a:r>
              <a:rPr lang="fr-CA" sz="2000" dirty="0">
                <a:solidFill>
                  <a:srgbClr val="DDDDDE"/>
                </a:solidFill>
                <a:latin typeface="Essential Sans" pitchFamily="2" charset="77"/>
              </a:rPr>
              <a:t>Elle devrait être faite uniquement par le mentor.</a:t>
            </a:r>
            <a:endParaRPr lang="en-CA" sz="2000" dirty="0">
              <a:solidFill>
                <a:srgbClr val="DDDDDE"/>
              </a:solidFill>
              <a:latin typeface="Essential Sans" pitchFamily="2" charset="77"/>
            </a:endParaRPr>
          </a:p>
        </p:txBody>
      </p:sp>
    </p:spTree>
    <p:extLst>
      <p:ext uri="{BB962C8B-B14F-4D97-AF65-F5344CB8AC3E}">
        <p14:creationId xmlns:p14="http://schemas.microsoft.com/office/powerpoint/2010/main" val="570385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22C0971-542D-9C07-572F-E9AEDCA71985}"/>
              </a:ext>
            </a:extLst>
          </p:cNvPr>
          <p:cNvSpPr txBox="1">
            <a:spLocks/>
          </p:cNvSpPr>
          <p:nvPr/>
        </p:nvSpPr>
        <p:spPr>
          <a:xfrm>
            <a:off x="865631" y="1389888"/>
            <a:ext cx="10582657" cy="464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rtl="0">
              <a:lnSpc>
                <a:spcPct val="100000"/>
              </a:lnSpc>
              <a:spcAft>
                <a:spcPts val="500"/>
              </a:spcAft>
              <a:buFont typeface="+mj-lt"/>
              <a:buAutoNum type="arabicPeriod"/>
            </a:pPr>
            <a:r>
              <a:rPr lang="fr-CA" sz="2000" dirty="0">
                <a:effectLst/>
                <a:latin typeface="Essential Sans Medium" pitchFamily="2" charset="77"/>
                <a:ea typeface="Times New Roman" panose="02020603050405020304" pitchFamily="18" charset="0"/>
              </a:rPr>
              <a:t>Quel est le principal objectif de créer un plan de transition pour l'élève à la fin du mentorat ? </a:t>
            </a:r>
            <a:endParaRPr lang="en-CA" sz="2000" dirty="0">
              <a:effectLst/>
              <a:latin typeface="Essential Sans Medium"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S'assurer que l'élève ne contacte plus le mentor.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Imposer des objectifs stricts à l'élève pour qu'il les suive.</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Aider l'élève à planifier ses prochaines étapes et à continuer sa croissance.</a:t>
            </a:r>
            <a:endParaRPr lang="en-CA" sz="2000" dirty="0">
              <a:effectLst/>
              <a:latin typeface="Essential Sans" pitchFamily="2" charset="77"/>
              <a:ea typeface="Times New Roman" panose="02020603050405020304" pitchFamily="18" charset="0"/>
            </a:endParaRPr>
          </a:p>
          <a:p>
            <a:pPr marL="914400" lvl="1" indent="-457200">
              <a:lnSpc>
                <a:spcPct val="100000"/>
              </a:lnSpc>
              <a:spcAft>
                <a:spcPts val="1100"/>
              </a:spcAft>
              <a:buFont typeface="+mj-lt"/>
              <a:buAutoNum type="alphaUcPeriod"/>
            </a:pPr>
            <a:r>
              <a:rPr lang="fr-CA" sz="2000" dirty="0">
                <a:effectLst/>
                <a:latin typeface="Essential Sans" pitchFamily="2" charset="77"/>
                <a:ea typeface="Times New Roman" panose="02020603050405020304" pitchFamily="18" charset="0"/>
              </a:rPr>
              <a:t>Encourager l'élève à trouver un nouveau mentor immédiatement.</a:t>
            </a:r>
            <a:endParaRPr lang="en-CA" sz="2000" dirty="0">
              <a:effectLst/>
              <a:latin typeface="Essential Sans" pitchFamily="2" charset="77"/>
              <a:ea typeface="Times New Roman" panose="02020603050405020304" pitchFamily="18" charset="0"/>
            </a:endParaRPr>
          </a:p>
          <a:p>
            <a:pPr marL="342900" marR="0" lvl="0" indent="-342900">
              <a:lnSpc>
                <a:spcPct val="100000"/>
              </a:lnSpc>
              <a:spcAft>
                <a:spcPts val="500"/>
              </a:spcAft>
              <a:buFont typeface="+mj-lt"/>
              <a:buAutoNum type="arabicPeriod"/>
            </a:pPr>
            <a:r>
              <a:rPr lang="fr-CA" sz="2000" dirty="0">
                <a:effectLst/>
                <a:latin typeface="Essential Sans Medium" pitchFamily="2" charset="77"/>
                <a:ea typeface="Times New Roman" panose="02020603050405020304" pitchFamily="18" charset="0"/>
              </a:rPr>
              <a:t>Comment le mentor peut-il continuer à soutenir l'élève après la fin officielle du mentorat ? </a:t>
            </a:r>
            <a:endParaRPr lang="en-CA" sz="2000" dirty="0">
              <a:effectLst/>
              <a:latin typeface="Essential Sans Medium"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ignorant tout contact futur pour éviter la dépendance.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se concentrant uniquement sur ses nouveaux mentorés.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recommandant immédiatement un autre mentor.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organisant des réunions occasionnelles ou en échangeant des courriels. </a:t>
            </a:r>
            <a:endParaRPr lang="en-CA" sz="2000" dirty="0">
              <a:effectLst/>
              <a:latin typeface="Essential Sans" pitchFamily="2" charset="77"/>
              <a:ea typeface="Times New Roman" panose="02020603050405020304" pitchFamily="18" charset="0"/>
            </a:endParaRPr>
          </a:p>
        </p:txBody>
      </p:sp>
    </p:spTree>
    <p:extLst>
      <p:ext uri="{BB962C8B-B14F-4D97-AF65-F5344CB8AC3E}">
        <p14:creationId xmlns:p14="http://schemas.microsoft.com/office/powerpoint/2010/main" val="3459713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22C0971-542D-9C07-572F-E9AEDCA71985}"/>
              </a:ext>
            </a:extLst>
          </p:cNvPr>
          <p:cNvSpPr txBox="1">
            <a:spLocks/>
          </p:cNvSpPr>
          <p:nvPr/>
        </p:nvSpPr>
        <p:spPr>
          <a:xfrm>
            <a:off x="865631" y="1389888"/>
            <a:ext cx="10582657" cy="464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rtl="0">
              <a:lnSpc>
                <a:spcPct val="100000"/>
              </a:lnSpc>
              <a:spcAft>
                <a:spcPts val="500"/>
              </a:spcAft>
              <a:buFont typeface="+mj-lt"/>
              <a:buAutoNum type="arabicPeriod"/>
            </a:pPr>
            <a:r>
              <a:rPr lang="fr-CA" sz="2000" dirty="0">
                <a:effectLst/>
                <a:latin typeface="Essential Sans Medium" pitchFamily="2" charset="77"/>
                <a:ea typeface="Times New Roman" panose="02020603050405020304" pitchFamily="18" charset="0"/>
              </a:rPr>
              <a:t>Quel est le principal objectif de créer un plan de transition pour l'élève à la fin du mentorat ? </a:t>
            </a:r>
            <a:endParaRPr lang="en-CA" sz="2000" dirty="0">
              <a:effectLst/>
              <a:latin typeface="Essential Sans Medium"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S'assurer que l'élève ne contacte plus le mentor. </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Imposer des objectifs stricts à l'élève pour qu'il les suive.</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b="1" dirty="0">
                <a:effectLst/>
                <a:latin typeface="Essential Sans" pitchFamily="2" charset="77"/>
                <a:ea typeface="Times New Roman" panose="02020603050405020304" pitchFamily="18" charset="0"/>
              </a:rPr>
              <a:t>Aider l'élève à planifier ses prochaines étapes et à continuer sa croissance.</a:t>
            </a:r>
            <a:endParaRPr lang="en-CA" sz="2000" b="1" dirty="0">
              <a:effectLst/>
              <a:latin typeface="Essential Sans" pitchFamily="2" charset="77"/>
              <a:ea typeface="Times New Roman" panose="02020603050405020304" pitchFamily="18" charset="0"/>
            </a:endParaRPr>
          </a:p>
          <a:p>
            <a:pPr marL="914400" lvl="1" indent="-457200">
              <a:lnSpc>
                <a:spcPct val="100000"/>
              </a:lnSpc>
              <a:spcAft>
                <a:spcPts val="1100"/>
              </a:spcAft>
              <a:buFont typeface="+mj-lt"/>
              <a:buAutoNum type="alphaUcPeriod"/>
            </a:pPr>
            <a:r>
              <a:rPr lang="fr-CA" sz="2000" dirty="0">
                <a:solidFill>
                  <a:srgbClr val="DDDDDE"/>
                </a:solidFill>
                <a:effectLst/>
                <a:latin typeface="Essential Sans" pitchFamily="2" charset="77"/>
                <a:ea typeface="Times New Roman" panose="02020603050405020304" pitchFamily="18" charset="0"/>
              </a:rPr>
              <a:t>Encourager l'élève à trouver un nouveau mentor immédiatement.</a:t>
            </a:r>
            <a:endParaRPr lang="en-CA" sz="2000" dirty="0">
              <a:solidFill>
                <a:srgbClr val="DDDDDE"/>
              </a:solidFill>
              <a:effectLst/>
              <a:latin typeface="Essential Sans" pitchFamily="2" charset="77"/>
              <a:ea typeface="Times New Roman" panose="02020603050405020304" pitchFamily="18" charset="0"/>
            </a:endParaRPr>
          </a:p>
          <a:p>
            <a:pPr marL="342900" marR="0" lvl="0" indent="-342900">
              <a:lnSpc>
                <a:spcPct val="100000"/>
              </a:lnSpc>
              <a:spcAft>
                <a:spcPts val="500"/>
              </a:spcAft>
              <a:buFont typeface="+mj-lt"/>
              <a:buAutoNum type="arabicPeriod"/>
            </a:pPr>
            <a:r>
              <a:rPr lang="fr-CA" sz="2000" dirty="0">
                <a:effectLst/>
                <a:latin typeface="Essential Sans Medium" pitchFamily="2" charset="77"/>
                <a:ea typeface="Times New Roman" panose="02020603050405020304" pitchFamily="18" charset="0"/>
              </a:rPr>
              <a:t>Comment le mentor peut-il continuer à soutenir l'élève après la fin officielle du mentorat ? </a:t>
            </a:r>
            <a:endParaRPr lang="en-CA" sz="2000" dirty="0">
              <a:effectLst/>
              <a:latin typeface="Essential Sans Medium"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ignorant tout contact futur pour éviter la dépendance.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se concentrant uniquement sur ses nouveaux mentorés.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recommandant immédiatement un autre mentor. </a:t>
            </a:r>
            <a:endParaRPr lang="en-CA" sz="2000" dirty="0">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effectLst/>
                <a:latin typeface="Essential Sans" pitchFamily="2" charset="77"/>
                <a:ea typeface="Times New Roman" panose="02020603050405020304" pitchFamily="18" charset="0"/>
              </a:rPr>
              <a:t>En organisant des réunions occasionnelles ou en échangeant des courriels. </a:t>
            </a:r>
            <a:endParaRPr lang="en-CA" sz="2000" dirty="0">
              <a:effectLst/>
              <a:latin typeface="Essential Sans" pitchFamily="2" charset="77"/>
              <a:ea typeface="Times New Roman" panose="02020603050405020304" pitchFamily="18" charset="0"/>
            </a:endParaRPr>
          </a:p>
        </p:txBody>
      </p:sp>
    </p:spTree>
    <p:extLst>
      <p:ext uri="{BB962C8B-B14F-4D97-AF65-F5344CB8AC3E}">
        <p14:creationId xmlns:p14="http://schemas.microsoft.com/office/powerpoint/2010/main" val="207032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22C0971-542D-9C07-572F-E9AEDCA71985}"/>
              </a:ext>
            </a:extLst>
          </p:cNvPr>
          <p:cNvSpPr txBox="1">
            <a:spLocks/>
          </p:cNvSpPr>
          <p:nvPr/>
        </p:nvSpPr>
        <p:spPr>
          <a:xfrm>
            <a:off x="865631" y="1389888"/>
            <a:ext cx="10582657" cy="46487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rtl="0">
              <a:lnSpc>
                <a:spcPct val="100000"/>
              </a:lnSpc>
              <a:spcAft>
                <a:spcPts val="500"/>
              </a:spcAft>
              <a:buFont typeface="+mj-lt"/>
              <a:buAutoNum type="arabicPeriod"/>
            </a:pPr>
            <a:r>
              <a:rPr lang="fr-CA" sz="2000" dirty="0">
                <a:effectLst/>
                <a:latin typeface="Essential Sans Medium" pitchFamily="2" charset="77"/>
                <a:ea typeface="Times New Roman" panose="02020603050405020304" pitchFamily="18" charset="0"/>
              </a:rPr>
              <a:t>Quel est le principal objectif de créer un plan de transition pour l'élève à la fin du mentorat ? </a:t>
            </a:r>
            <a:endParaRPr lang="en-CA" sz="2000" dirty="0">
              <a:effectLst/>
              <a:latin typeface="Essential Sans Medium"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S'assurer que l'élève ne contacte plus le mentor. </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Imposer des objectifs stricts à l'élève pour qu'il les suive.</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Clr>
                <a:srgbClr val="EB252F"/>
              </a:buClr>
              <a:buFont typeface="+mj-lt"/>
              <a:buAutoNum type="alphaUcPeriod"/>
            </a:pPr>
            <a:r>
              <a:rPr lang="fr-CA" sz="2000" b="1" dirty="0">
                <a:effectLst/>
                <a:latin typeface="Essential Sans" pitchFamily="2" charset="77"/>
                <a:ea typeface="Times New Roman" panose="02020603050405020304" pitchFamily="18" charset="0"/>
              </a:rPr>
              <a:t>Aider l'élève à planifier ses prochaines étapes et à continuer sa croissance.</a:t>
            </a:r>
            <a:endParaRPr lang="en-CA" sz="2000" b="1" dirty="0">
              <a:effectLst/>
              <a:latin typeface="Essential Sans" pitchFamily="2" charset="77"/>
              <a:ea typeface="Times New Roman" panose="02020603050405020304" pitchFamily="18" charset="0"/>
            </a:endParaRPr>
          </a:p>
          <a:p>
            <a:pPr marL="914400" lvl="1" indent="-457200">
              <a:lnSpc>
                <a:spcPct val="100000"/>
              </a:lnSpc>
              <a:spcAft>
                <a:spcPts val="1100"/>
              </a:spcAft>
              <a:buFont typeface="+mj-lt"/>
              <a:buAutoNum type="alphaUcPeriod"/>
            </a:pPr>
            <a:r>
              <a:rPr lang="fr-CA" sz="2000" dirty="0">
                <a:solidFill>
                  <a:srgbClr val="DDDDDE"/>
                </a:solidFill>
                <a:effectLst/>
                <a:latin typeface="Essential Sans" pitchFamily="2" charset="77"/>
                <a:ea typeface="Times New Roman" panose="02020603050405020304" pitchFamily="18" charset="0"/>
              </a:rPr>
              <a:t>Encourager l'élève à trouver un nouveau mentor immédiatement.</a:t>
            </a:r>
            <a:endParaRPr lang="en-CA" sz="2000" dirty="0">
              <a:solidFill>
                <a:srgbClr val="DDDDDE"/>
              </a:solidFill>
              <a:effectLst/>
              <a:latin typeface="Essential Sans" pitchFamily="2" charset="77"/>
              <a:ea typeface="Times New Roman" panose="02020603050405020304" pitchFamily="18" charset="0"/>
            </a:endParaRPr>
          </a:p>
          <a:p>
            <a:pPr marL="342900" marR="0" lvl="0" indent="-342900">
              <a:lnSpc>
                <a:spcPct val="100000"/>
              </a:lnSpc>
              <a:spcAft>
                <a:spcPts val="500"/>
              </a:spcAft>
              <a:buFont typeface="+mj-lt"/>
              <a:buAutoNum type="arabicPeriod"/>
            </a:pPr>
            <a:r>
              <a:rPr lang="fr-CA" sz="2000" dirty="0">
                <a:effectLst/>
                <a:latin typeface="Essential Sans Medium" pitchFamily="2" charset="77"/>
                <a:ea typeface="Times New Roman" panose="02020603050405020304" pitchFamily="18" charset="0"/>
              </a:rPr>
              <a:t>Comment le mentor peut-il continuer à soutenir l'élève après la fin officielle du mentorat ? </a:t>
            </a:r>
            <a:endParaRPr lang="en-CA" sz="2000" dirty="0">
              <a:effectLst/>
              <a:latin typeface="Essential Sans Medium"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En ignorant tout contact futur pour éviter la dépendance. </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En se concentrant uniquement sur ses nouveaux mentorés. </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Font typeface="+mj-lt"/>
              <a:buAutoNum type="alphaUcPeriod"/>
            </a:pPr>
            <a:r>
              <a:rPr lang="fr-CA" sz="2000" dirty="0">
                <a:solidFill>
                  <a:srgbClr val="DDDDDE"/>
                </a:solidFill>
                <a:effectLst/>
                <a:latin typeface="Essential Sans" pitchFamily="2" charset="77"/>
                <a:ea typeface="Times New Roman" panose="02020603050405020304" pitchFamily="18" charset="0"/>
              </a:rPr>
              <a:t>En recommandant immédiatement un autre mentor. </a:t>
            </a:r>
            <a:endParaRPr lang="en-CA" sz="2000" dirty="0">
              <a:solidFill>
                <a:srgbClr val="DDDDDE"/>
              </a:solidFill>
              <a:effectLst/>
              <a:latin typeface="Essential Sans" pitchFamily="2" charset="77"/>
              <a:ea typeface="Times New Roman" panose="02020603050405020304" pitchFamily="18" charset="0"/>
            </a:endParaRPr>
          </a:p>
          <a:p>
            <a:pPr marL="914400" lvl="1" indent="-457200">
              <a:lnSpc>
                <a:spcPct val="100000"/>
              </a:lnSpc>
              <a:buClr>
                <a:srgbClr val="EB252F"/>
              </a:buClr>
              <a:buFont typeface="+mj-lt"/>
              <a:buAutoNum type="alphaUcPeriod"/>
            </a:pPr>
            <a:r>
              <a:rPr lang="fr-CA" sz="2000" b="1" dirty="0">
                <a:effectLst/>
                <a:latin typeface="Essential Sans" pitchFamily="2" charset="77"/>
                <a:ea typeface="Times New Roman" panose="02020603050405020304" pitchFamily="18" charset="0"/>
              </a:rPr>
              <a:t>En organisant des réunions occasionnelles ou en échangeant des courriels. </a:t>
            </a:r>
            <a:endParaRPr lang="en-CA" sz="2000" b="1" dirty="0">
              <a:effectLst/>
              <a:latin typeface="Essential Sans" pitchFamily="2" charset="77"/>
              <a:ea typeface="Times New Roman" panose="02020603050405020304" pitchFamily="18" charset="0"/>
            </a:endParaRPr>
          </a:p>
        </p:txBody>
      </p:sp>
    </p:spTree>
    <p:extLst>
      <p:ext uri="{BB962C8B-B14F-4D97-AF65-F5344CB8AC3E}">
        <p14:creationId xmlns:p14="http://schemas.microsoft.com/office/powerpoint/2010/main" val="10537191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9BEC84-BCDD-141C-9B53-A8EAC84A2C48}"/>
              </a:ext>
            </a:extLst>
          </p:cNvPr>
          <p:cNvSpPr/>
          <p:nvPr/>
        </p:nvSpPr>
        <p:spPr>
          <a:xfrm>
            <a:off x="0" y="1444752"/>
            <a:ext cx="12192000" cy="5413248"/>
          </a:xfrm>
          <a:prstGeom prst="rect">
            <a:avLst/>
          </a:prstGeom>
          <a:solidFill>
            <a:srgbClr val="FECC2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1A7513-3636-28C2-A9F1-282F43A8821E}"/>
              </a:ext>
            </a:extLst>
          </p:cNvPr>
          <p:cNvSpPr>
            <a:spLocks noGrp="1"/>
          </p:cNvSpPr>
          <p:nvPr>
            <p:ph idx="1"/>
          </p:nvPr>
        </p:nvSpPr>
        <p:spPr>
          <a:xfrm>
            <a:off x="3913632" y="1847088"/>
            <a:ext cx="6483096" cy="4549331"/>
          </a:xfrm>
        </p:spPr>
        <p:txBody>
          <a:bodyPr>
            <a:noAutofit/>
          </a:bodyPr>
          <a:lstStyle/>
          <a:p>
            <a:pPr marL="0" indent="0">
              <a:lnSpc>
                <a:spcPct val="100000"/>
              </a:lnSpc>
              <a:buNone/>
            </a:pPr>
            <a:r>
              <a:rPr lang="fr-CA" sz="2000" b="1" dirty="0">
                <a:latin typeface="Essential Sans" pitchFamily="2" charset="77"/>
              </a:rPr>
              <a:t>Étape cruciale</a:t>
            </a:r>
            <a:r>
              <a:rPr lang="fr-CA" sz="2000" dirty="0">
                <a:latin typeface="Essential Sans" pitchFamily="2" charset="77"/>
              </a:rPr>
              <a:t> : La fin de la relation de mentorat est </a:t>
            </a:r>
            <a:br>
              <a:rPr lang="fr-CA" sz="2000" dirty="0">
                <a:latin typeface="Essential Sans" pitchFamily="2" charset="77"/>
              </a:rPr>
            </a:br>
            <a:r>
              <a:rPr lang="fr-CA" sz="2000" dirty="0">
                <a:latin typeface="Essential Sans" pitchFamily="2" charset="77"/>
              </a:rPr>
              <a:t>une étape importante aussi bien pour le mentor que </a:t>
            </a:r>
            <a:br>
              <a:rPr lang="fr-CA" sz="2000" dirty="0">
                <a:latin typeface="Essential Sans" pitchFamily="2" charset="77"/>
              </a:rPr>
            </a:br>
            <a:r>
              <a:rPr lang="fr-CA" sz="2000" dirty="0">
                <a:latin typeface="Essential Sans" pitchFamily="2" charset="77"/>
              </a:rPr>
              <a:t>pour le mentoré. </a:t>
            </a:r>
            <a:br>
              <a:rPr lang="en-CA" sz="2000" dirty="0">
                <a:latin typeface="Essential Sans" pitchFamily="2" charset="77"/>
              </a:rPr>
            </a:br>
            <a:br>
              <a:rPr lang="en-CA" sz="800" dirty="0">
                <a:latin typeface="Essential Sans" pitchFamily="2" charset="77"/>
              </a:rPr>
            </a:br>
            <a:r>
              <a:rPr lang="fr-CA" sz="2000" b="1" dirty="0">
                <a:latin typeface="Essential Sans" pitchFamily="2" charset="77"/>
              </a:rPr>
              <a:t>Préparation</a:t>
            </a:r>
            <a:r>
              <a:rPr lang="fr-CA" sz="2000" dirty="0">
                <a:latin typeface="Essential Sans" pitchFamily="2" charset="77"/>
              </a:rPr>
              <a:t> : La fin de la relation de mentorat doit être préparée tout comme les autres étapes du processus </a:t>
            </a:r>
            <a:br>
              <a:rPr lang="fr-CA" sz="2000" dirty="0">
                <a:latin typeface="Essential Sans" pitchFamily="2" charset="77"/>
              </a:rPr>
            </a:br>
            <a:r>
              <a:rPr lang="fr-CA" sz="2000" dirty="0">
                <a:latin typeface="Essential Sans" pitchFamily="2" charset="77"/>
              </a:rPr>
              <a:t>de mentorat. </a:t>
            </a:r>
            <a:br>
              <a:rPr lang="en-CA" sz="2000" dirty="0">
                <a:latin typeface="Essential Sans" pitchFamily="2" charset="77"/>
              </a:rPr>
            </a:br>
            <a:br>
              <a:rPr lang="en-CA" sz="800" dirty="0">
                <a:latin typeface="Essential Sans" pitchFamily="2" charset="77"/>
              </a:rPr>
            </a:br>
            <a:r>
              <a:rPr lang="fr-CA" sz="2000" b="1" dirty="0">
                <a:latin typeface="Essential Sans" pitchFamily="2" charset="77"/>
              </a:rPr>
              <a:t>Clôture</a:t>
            </a:r>
            <a:r>
              <a:rPr lang="fr-CA" sz="2000" dirty="0">
                <a:latin typeface="Essential Sans" pitchFamily="2" charset="77"/>
              </a:rPr>
              <a:t> : La fin du jumelage dans le cadre du mentorat doit se terminer sur un ton positif avec un bilan de l’expérience partagée.</a:t>
            </a:r>
            <a:br>
              <a:rPr lang="en-CA" sz="2000" dirty="0">
                <a:latin typeface="Essential Sans" pitchFamily="2" charset="77"/>
              </a:rPr>
            </a:br>
            <a:br>
              <a:rPr lang="en-CA" sz="800" dirty="0">
                <a:latin typeface="Essential Sans" pitchFamily="2" charset="77"/>
              </a:rPr>
            </a:br>
            <a:r>
              <a:rPr lang="fr-CA" sz="2000" b="1" dirty="0">
                <a:latin typeface="Essential Sans" pitchFamily="2" charset="77"/>
              </a:rPr>
              <a:t>Transparence</a:t>
            </a:r>
            <a:r>
              <a:rPr lang="fr-CA" sz="2000" dirty="0">
                <a:latin typeface="Essential Sans" pitchFamily="2" charset="77"/>
              </a:rPr>
              <a:t> : La fin de la relation de mentorat doit inclure une discussion transparente sur le maintien ou non d’un contact entre le mentor et le mentoré après </a:t>
            </a:r>
            <a:br>
              <a:rPr lang="fr-CA" sz="2000" dirty="0">
                <a:latin typeface="Essential Sans" pitchFamily="2" charset="77"/>
              </a:rPr>
            </a:br>
            <a:r>
              <a:rPr lang="fr-CA" sz="2000" dirty="0">
                <a:latin typeface="Essential Sans" pitchFamily="2" charset="77"/>
              </a:rPr>
              <a:t>la relation de mentorat.</a:t>
            </a:r>
            <a:endParaRPr lang="en-CA" sz="2000" dirty="0">
              <a:latin typeface="Essential Sans" pitchFamily="2" charset="77"/>
            </a:endParaRPr>
          </a:p>
        </p:txBody>
      </p:sp>
      <p:grpSp>
        <p:nvGrpSpPr>
          <p:cNvPr id="2" name="Group 1">
            <a:extLst>
              <a:ext uri="{FF2B5EF4-FFF2-40B4-BE49-F238E27FC236}">
                <a16:creationId xmlns:a16="http://schemas.microsoft.com/office/drawing/2014/main" id="{1DAE4681-265A-6530-DDE3-A2084D6C942F}"/>
              </a:ext>
            </a:extLst>
          </p:cNvPr>
          <p:cNvGrpSpPr/>
          <p:nvPr/>
        </p:nvGrpSpPr>
        <p:grpSpPr>
          <a:xfrm>
            <a:off x="384048" y="530352"/>
            <a:ext cx="2999232" cy="2999232"/>
            <a:chOff x="384048" y="530352"/>
            <a:chExt cx="2999232" cy="2999232"/>
          </a:xfrm>
        </p:grpSpPr>
        <p:sp>
          <p:nvSpPr>
            <p:cNvPr id="7" name="Oval 6">
              <a:extLst>
                <a:ext uri="{FF2B5EF4-FFF2-40B4-BE49-F238E27FC236}">
                  <a16:creationId xmlns:a16="http://schemas.microsoft.com/office/drawing/2014/main" id="{6B188019-B460-D5E7-F9FF-E89DAC83B8F5}"/>
                </a:ext>
              </a:extLst>
            </p:cNvPr>
            <p:cNvSpPr/>
            <p:nvPr/>
          </p:nvSpPr>
          <p:spPr>
            <a:xfrm>
              <a:off x="384048" y="530352"/>
              <a:ext cx="2999232" cy="2999232"/>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101B293-D3AE-78FE-1B59-B174B2559A91}"/>
                </a:ext>
              </a:extLst>
            </p:cNvPr>
            <p:cNvSpPr txBox="1"/>
            <p:nvPr/>
          </p:nvSpPr>
          <p:spPr>
            <a:xfrm>
              <a:off x="888544" y="1401660"/>
              <a:ext cx="2211495" cy="1015663"/>
            </a:xfrm>
            <a:prstGeom prst="rect">
              <a:avLst/>
            </a:prstGeom>
            <a:noFill/>
          </p:spPr>
          <p:txBody>
            <a:bodyPr wrap="square" rtlCol="0">
              <a:spAutoFit/>
            </a:bodyPr>
            <a:lstStyle/>
            <a:p>
              <a:r>
                <a:rPr lang="fr-CA" sz="3000" b="1" kern="100" dirty="0">
                  <a:effectLst/>
                  <a:latin typeface="Essential Sans" pitchFamily="2" charset="77"/>
                  <a:ea typeface="Aptos" panose="020B0004020202020204" pitchFamily="34" charset="0"/>
                  <a:cs typeface="Arial" panose="020B0604020202020204" pitchFamily="34" charset="0"/>
                </a:rPr>
                <a:t>Messages </a:t>
              </a:r>
              <a:br>
                <a:rPr lang="fr-CA" sz="3000" b="1" kern="100" dirty="0">
                  <a:effectLst/>
                  <a:latin typeface="Essential Sans" pitchFamily="2" charset="77"/>
                  <a:ea typeface="Aptos" panose="020B0004020202020204" pitchFamily="34" charset="0"/>
                  <a:cs typeface="Arial" panose="020B0604020202020204" pitchFamily="34" charset="0"/>
                </a:rPr>
              </a:br>
              <a:r>
                <a:rPr lang="fr-CA" sz="3000" b="1" kern="100" dirty="0">
                  <a:effectLst/>
                  <a:latin typeface="Essential Sans" pitchFamily="2" charset="77"/>
                  <a:ea typeface="Aptos" panose="020B0004020202020204" pitchFamily="34" charset="0"/>
                  <a:cs typeface="Arial" panose="020B0604020202020204" pitchFamily="34" charset="0"/>
                </a:rPr>
                <a:t>clés</a:t>
              </a:r>
              <a:endParaRPr lang="en-US" sz="3000" dirty="0"/>
            </a:p>
          </p:txBody>
        </p:sp>
        <p:pic>
          <p:nvPicPr>
            <p:cNvPr id="10" name="Picture 9">
              <a:extLst>
                <a:ext uri="{FF2B5EF4-FFF2-40B4-BE49-F238E27FC236}">
                  <a16:creationId xmlns:a16="http://schemas.microsoft.com/office/drawing/2014/main" id="{79ED128E-7D29-EB62-514E-BC17B97BC6FB}"/>
                </a:ext>
              </a:extLst>
            </p:cNvPr>
            <p:cNvPicPr>
              <a:picLocks noChangeAspect="1"/>
            </p:cNvPicPr>
            <p:nvPr/>
          </p:nvPicPr>
          <p:blipFill>
            <a:blip r:embed="rId2"/>
            <a:stretch>
              <a:fillRect/>
            </a:stretch>
          </p:blipFill>
          <p:spPr>
            <a:xfrm>
              <a:off x="524256" y="1048004"/>
              <a:ext cx="476426" cy="451612"/>
            </a:xfrm>
            <a:prstGeom prst="rect">
              <a:avLst/>
            </a:prstGeom>
          </p:spPr>
        </p:pic>
      </p:grpSp>
    </p:spTree>
    <p:extLst>
      <p:ext uri="{BB962C8B-B14F-4D97-AF65-F5344CB8AC3E}">
        <p14:creationId xmlns:p14="http://schemas.microsoft.com/office/powerpoint/2010/main" val="269689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798F8EB-A3B1-70BF-808C-8DCAEF2A4A05}"/>
              </a:ext>
            </a:extLst>
          </p:cNvPr>
          <p:cNvSpPr/>
          <p:nvPr/>
        </p:nvSpPr>
        <p:spPr>
          <a:xfrm>
            <a:off x="-2753290" y="-5230893"/>
            <a:ext cx="8103475" cy="8103475"/>
          </a:xfrm>
          <a:prstGeom prst="ellipse">
            <a:avLst/>
          </a:prstGeom>
          <a:solidFill>
            <a:srgbClr val="FECC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CC2D"/>
              </a:solidFill>
            </a:endParaRPr>
          </a:p>
        </p:txBody>
      </p:sp>
      <p:sp>
        <p:nvSpPr>
          <p:cNvPr id="3" name="Content Placeholder 2">
            <a:extLst>
              <a:ext uri="{FF2B5EF4-FFF2-40B4-BE49-F238E27FC236}">
                <a16:creationId xmlns:a16="http://schemas.microsoft.com/office/drawing/2014/main" id="{776B63DB-121B-8634-2226-63EF97CB9F8E}"/>
              </a:ext>
            </a:extLst>
          </p:cNvPr>
          <p:cNvSpPr>
            <a:spLocks noGrp="1"/>
          </p:cNvSpPr>
          <p:nvPr>
            <p:ph idx="1"/>
          </p:nvPr>
        </p:nvSpPr>
        <p:spPr>
          <a:xfrm>
            <a:off x="5301806" y="944563"/>
            <a:ext cx="6123432" cy="5408867"/>
          </a:xfrm>
        </p:spPr>
        <p:txBody>
          <a:bodyPr>
            <a:normAutofit/>
          </a:bodyPr>
          <a:lstStyle/>
          <a:p>
            <a:pPr marL="0" marR="0" indent="0">
              <a:lnSpc>
                <a:spcPct val="100000"/>
              </a:lnSpc>
              <a:spcBef>
                <a:spcPts val="0"/>
              </a:spcBef>
              <a:spcAft>
                <a:spcPts val="1500"/>
              </a:spcAft>
              <a:buNone/>
            </a:pPr>
            <a:r>
              <a:rPr lang="fr-CA" sz="2300" b="1" kern="100" dirty="0">
                <a:effectLst/>
                <a:latin typeface="Essential Sans" pitchFamily="2" charset="77"/>
                <a:ea typeface="Aptos" panose="020B0004020202020204" pitchFamily="34" charset="0"/>
                <a:cs typeface="Arial" panose="020B0604020202020204" pitchFamily="34" charset="0"/>
              </a:rPr>
              <a:t>Quelques principes généraux dans l’établissement et le fonctionnement de la relation de mentorat.</a:t>
            </a:r>
            <a:endParaRPr lang="en-CA" sz="2300" kern="100" dirty="0">
              <a:effectLst/>
              <a:latin typeface="Essential Sans" pitchFamily="2" charset="77"/>
              <a:ea typeface="Aptos" panose="020B0004020202020204" pitchFamily="34" charset="0"/>
              <a:cs typeface="Arial" panose="020B0604020202020204" pitchFamily="34" charset="0"/>
            </a:endParaRPr>
          </a:p>
          <a:p>
            <a:pPr marL="0" marR="0" indent="0">
              <a:lnSpc>
                <a:spcPct val="100000"/>
              </a:lnSpc>
              <a:spcBef>
                <a:spcPts val="0"/>
              </a:spcBef>
              <a:spcAft>
                <a:spcPts val="1500"/>
              </a:spcAft>
              <a:buNone/>
            </a:pPr>
            <a:r>
              <a:rPr lang="fr-CA" sz="2100" kern="100" dirty="0">
                <a:effectLst/>
                <a:latin typeface="Essential Sans Medium" pitchFamily="2" charset="77"/>
                <a:ea typeface="Aptos" panose="020B0004020202020204" pitchFamily="34" charset="0"/>
                <a:cs typeface="Arial" panose="020B0604020202020204" pitchFamily="34" charset="0"/>
              </a:rPr>
              <a:t>Pour une relation de mentorat réussie, il est nécessaire pour la dyade (Mentor-Mentoré) :</a:t>
            </a:r>
            <a:endParaRPr lang="en-CA" sz="2100" kern="100" dirty="0">
              <a:effectLst/>
              <a:latin typeface="Essential Sans Medium"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de bien déterminer les besoins du mentoré et le rôle de chacun des membres en présence;</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d’établir des buts et clarifier les attentes;</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de mettre des efforts pour le développement et le maintien de la relatio</a:t>
            </a:r>
            <a:r>
              <a:rPr lang="fr-CA" sz="2000" kern="100" dirty="0">
                <a:latin typeface="Essential Sans" pitchFamily="2" charset="77"/>
                <a:ea typeface="Aptos" panose="020B0004020202020204" pitchFamily="34" charset="0"/>
                <a:cs typeface="Arial" panose="020B0604020202020204" pitchFamily="34" charset="0"/>
              </a:rPr>
              <a:t>n</a:t>
            </a:r>
            <a:r>
              <a:rPr lang="fr-CA" sz="2000" kern="100" dirty="0">
                <a:effectLst/>
                <a:latin typeface="Essential Sans" pitchFamily="2" charset="77"/>
                <a:ea typeface="Aptos" panose="020B0004020202020204" pitchFamily="34" charset="0"/>
                <a:cs typeface="Arial" panose="020B0604020202020204" pitchFamily="34" charset="0"/>
              </a:rPr>
              <a:t>;</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d’avoir la confiance comme base à la relation;</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de souligner les réussites du mentoré.</a:t>
            </a:r>
            <a:endParaRPr lang="en-US" sz="2000" dirty="0">
              <a:latin typeface="Essential Sans" pitchFamily="2" charset="77"/>
            </a:endParaRPr>
          </a:p>
        </p:txBody>
      </p:sp>
      <p:sp>
        <p:nvSpPr>
          <p:cNvPr id="4" name="Title 1">
            <a:extLst>
              <a:ext uri="{FF2B5EF4-FFF2-40B4-BE49-F238E27FC236}">
                <a16:creationId xmlns:a16="http://schemas.microsoft.com/office/drawing/2014/main" id="{3A82F524-0E55-D03C-8CE6-9370901CAFB3}"/>
              </a:ext>
            </a:extLst>
          </p:cNvPr>
          <p:cNvSpPr>
            <a:spLocks noGrp="1"/>
          </p:cNvSpPr>
          <p:nvPr>
            <p:ph type="title"/>
          </p:nvPr>
        </p:nvSpPr>
        <p:spPr>
          <a:xfrm>
            <a:off x="637032" y="396298"/>
            <a:ext cx="4108704" cy="1325563"/>
          </a:xfrm>
        </p:spPr>
        <p:txBody>
          <a:bodyPr>
            <a:normAutofit/>
          </a:bodyPr>
          <a:lstStyle/>
          <a:p>
            <a:r>
              <a:rPr lang="fr-CA" sz="3600" b="1" dirty="0">
                <a:latin typeface="Essential Sans" pitchFamily="2" charset="77"/>
              </a:rPr>
              <a:t>Pour aller plus loin</a:t>
            </a:r>
            <a:endParaRPr lang="en-US" sz="3600" b="1" dirty="0">
              <a:latin typeface="Essential Sans" pitchFamily="2" charset="77"/>
            </a:endParaRPr>
          </a:p>
        </p:txBody>
      </p:sp>
    </p:spTree>
    <p:extLst>
      <p:ext uri="{BB962C8B-B14F-4D97-AF65-F5344CB8AC3E}">
        <p14:creationId xmlns:p14="http://schemas.microsoft.com/office/powerpoint/2010/main" val="27622902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236DD94-24BA-4E9C-4F93-F201DF2B7B4C}"/>
              </a:ext>
            </a:extLst>
          </p:cNvPr>
          <p:cNvGrpSpPr/>
          <p:nvPr/>
        </p:nvGrpSpPr>
        <p:grpSpPr>
          <a:xfrm>
            <a:off x="7260609" y="-1409086"/>
            <a:ext cx="7765577" cy="7765577"/>
            <a:chOff x="2729553" y="-1678676"/>
            <a:chExt cx="7765577" cy="7765577"/>
          </a:xfrm>
        </p:grpSpPr>
        <p:sp>
          <p:nvSpPr>
            <p:cNvPr id="5" name="Oval 4">
              <a:extLst>
                <a:ext uri="{FF2B5EF4-FFF2-40B4-BE49-F238E27FC236}">
                  <a16:creationId xmlns:a16="http://schemas.microsoft.com/office/drawing/2014/main" id="{5C1980BD-68DE-CA10-1C91-A9D3C71ED58C}"/>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6B3E32F0-F48F-674F-B7A6-DFD249F94322}"/>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76B63DB-121B-8634-2226-63EF97CB9F8E}"/>
              </a:ext>
            </a:extLst>
          </p:cNvPr>
          <p:cNvSpPr>
            <a:spLocks noGrp="1"/>
          </p:cNvSpPr>
          <p:nvPr>
            <p:ph idx="1"/>
          </p:nvPr>
        </p:nvSpPr>
        <p:spPr>
          <a:xfrm>
            <a:off x="1280160" y="649639"/>
            <a:ext cx="6544195" cy="5034187"/>
          </a:xfrm>
        </p:spPr>
        <p:txBody>
          <a:bodyPr>
            <a:normAutofit/>
          </a:bodyPr>
          <a:lstStyle/>
          <a:p>
            <a:pPr marL="0" marR="0" indent="0">
              <a:lnSpc>
                <a:spcPct val="100000"/>
              </a:lnSpc>
              <a:spcBef>
                <a:spcPts val="0"/>
              </a:spcBef>
              <a:spcAft>
                <a:spcPts val="1500"/>
              </a:spcAft>
              <a:buNone/>
            </a:pPr>
            <a:r>
              <a:rPr lang="fr-CA" sz="2100" kern="100" dirty="0">
                <a:effectLst/>
                <a:latin typeface="Essential Sans Medium" pitchFamily="2" charset="77"/>
                <a:ea typeface="Aptos" panose="020B0004020202020204" pitchFamily="34" charset="0"/>
                <a:cs typeface="Arial" panose="020B0604020202020204" pitchFamily="34" charset="0"/>
              </a:rPr>
              <a:t>Pour y arriver, le mentor devra :</a:t>
            </a:r>
            <a:endParaRPr lang="en-CA" sz="2100" kern="100" dirty="0">
              <a:effectLst/>
              <a:latin typeface="Essential Sans Medium"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agir en tant que modèle;</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donner des rétroactions constructives;</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pratiquer une écoute active et une attention aux besoins du jeune mentoré;</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faire preuve d’objectivité, d’ouverture d’esprit, d’accessibilité et de confiance; </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montrer sa préoccupation pour le mentoré;</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soutenir et encourager le mentoré;</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partager les responsabilités avec le jeune mentoré.</a:t>
            </a:r>
            <a:endParaRPr lang="en-CA" sz="2000" kern="100" dirty="0">
              <a:effectLst/>
              <a:latin typeface="Essential Sans"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533149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5523693-9D27-960B-A218-4BD200B3A52B}"/>
              </a:ext>
            </a:extLst>
          </p:cNvPr>
          <p:cNvGrpSpPr/>
          <p:nvPr/>
        </p:nvGrpSpPr>
        <p:grpSpPr>
          <a:xfrm>
            <a:off x="-2715905" y="-1368142"/>
            <a:ext cx="7765577" cy="7765577"/>
            <a:chOff x="2729553" y="-1678676"/>
            <a:chExt cx="7765577" cy="7765577"/>
          </a:xfrm>
        </p:grpSpPr>
        <p:sp>
          <p:nvSpPr>
            <p:cNvPr id="5" name="Oval 4">
              <a:extLst>
                <a:ext uri="{FF2B5EF4-FFF2-40B4-BE49-F238E27FC236}">
                  <a16:creationId xmlns:a16="http://schemas.microsoft.com/office/drawing/2014/main" id="{08DDABC1-3D55-C2A9-100D-6481864EC947}"/>
                </a:ext>
              </a:extLst>
            </p:cNvPr>
            <p:cNvSpPr/>
            <p:nvPr/>
          </p:nvSpPr>
          <p:spPr>
            <a:xfrm>
              <a:off x="2729553" y="-1678676"/>
              <a:ext cx="7765577" cy="7765577"/>
            </a:xfrm>
            <a:prstGeom prst="ellipse">
              <a:avLst/>
            </a:prstGeom>
            <a:solidFill>
              <a:srgbClr val="DDDDD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FCD1168-522E-4876-44DD-0828CF33EEC5}"/>
                </a:ext>
              </a:extLst>
            </p:cNvPr>
            <p:cNvSpPr/>
            <p:nvPr/>
          </p:nvSpPr>
          <p:spPr>
            <a:xfrm>
              <a:off x="3819150" y="-589079"/>
              <a:ext cx="5586383" cy="558638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776B63DB-121B-8634-2226-63EF97CB9F8E}"/>
              </a:ext>
            </a:extLst>
          </p:cNvPr>
          <p:cNvSpPr>
            <a:spLocks noGrp="1"/>
          </p:cNvSpPr>
          <p:nvPr>
            <p:ph idx="1"/>
          </p:nvPr>
        </p:nvSpPr>
        <p:spPr>
          <a:xfrm>
            <a:off x="1280160" y="658368"/>
            <a:ext cx="8924544" cy="6035039"/>
          </a:xfrm>
        </p:spPr>
        <p:txBody>
          <a:bodyPr>
            <a:normAutofit/>
          </a:bodyPr>
          <a:lstStyle/>
          <a:p>
            <a:pPr marL="0" marR="0" indent="0">
              <a:lnSpc>
                <a:spcPct val="100000"/>
              </a:lnSpc>
              <a:spcBef>
                <a:spcPts val="0"/>
              </a:spcBef>
              <a:spcAft>
                <a:spcPts val="1500"/>
              </a:spcAft>
              <a:buNone/>
            </a:pPr>
            <a:r>
              <a:rPr lang="fr-CA" sz="2100" kern="100" dirty="0">
                <a:effectLst/>
                <a:latin typeface="Essential Sans Medium" pitchFamily="2" charset="77"/>
                <a:ea typeface="Aptos" panose="020B0004020202020204" pitchFamily="34" charset="0"/>
                <a:cs typeface="Arial" panose="020B0604020202020204" pitchFamily="34" charset="0"/>
              </a:rPr>
              <a:t>Pour y arriver, le mentor devra :</a:t>
            </a:r>
            <a:endParaRPr lang="en-CA" sz="2100" kern="100" dirty="0">
              <a:effectLst/>
              <a:latin typeface="Essential Sans Medium"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agir en tant que modèle;</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donner des rétroactions constructives;</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pratiquer une écoute active et une attention aux besoins du jeune mentoré;</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faire preuve d’objectivité, d’ouverture d’esprit, d’accessibilité et de confiance; </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montrer sa préoccupation pour le mentoré;</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soutenir et encourager le mentoré;</a:t>
            </a:r>
            <a:endParaRPr lang="en-CA" sz="2000" kern="100" dirty="0">
              <a:effectLst/>
              <a:latin typeface="Essential Sans" pitchFamily="2" charset="77"/>
              <a:ea typeface="Aptos" panose="020B0004020202020204" pitchFamily="34" charset="0"/>
              <a:cs typeface="Arial" panose="020B0604020202020204" pitchFamily="34" charset="0"/>
            </a:endParaRPr>
          </a:p>
          <a:p>
            <a:pPr>
              <a:lnSpc>
                <a:spcPct val="100000"/>
              </a:lnSpc>
              <a:spcBef>
                <a:spcPts val="0"/>
              </a:spcBef>
              <a:spcAft>
                <a:spcPts val="800"/>
              </a:spcAft>
              <a:buClr>
                <a:srgbClr val="FECC2D"/>
              </a:buClr>
            </a:pPr>
            <a:r>
              <a:rPr lang="fr-CA" sz="2000" kern="100" dirty="0">
                <a:effectLst/>
                <a:latin typeface="Essential Sans" pitchFamily="2" charset="77"/>
                <a:ea typeface="Aptos" panose="020B0004020202020204" pitchFamily="34" charset="0"/>
                <a:cs typeface="Arial" panose="020B0604020202020204" pitchFamily="34" charset="0"/>
              </a:rPr>
              <a:t>partager les responsabilités avec le jeune mentoré.</a:t>
            </a:r>
          </a:p>
          <a:p>
            <a:pPr>
              <a:lnSpc>
                <a:spcPct val="100000"/>
              </a:lnSpc>
              <a:spcBef>
                <a:spcPts val="0"/>
              </a:spcBef>
              <a:spcAft>
                <a:spcPts val="800"/>
              </a:spcAft>
              <a:buClr>
                <a:srgbClr val="FECC2D"/>
              </a:buClr>
            </a:pPr>
            <a:endParaRPr lang="fr-CA" sz="1000" kern="100" dirty="0">
              <a:latin typeface="Essential Sans" pitchFamily="2" charset="77"/>
              <a:ea typeface="Aptos" panose="020B0004020202020204" pitchFamily="34" charset="0"/>
              <a:cs typeface="Arial" panose="020B0604020202020204" pitchFamily="34" charset="0"/>
            </a:endParaRPr>
          </a:p>
          <a:p>
            <a:pPr marL="0" marR="0" indent="0">
              <a:lnSpc>
                <a:spcPct val="107000"/>
              </a:lnSpc>
              <a:spcBef>
                <a:spcPts val="0"/>
              </a:spcBef>
              <a:spcAft>
                <a:spcPts val="1500"/>
              </a:spcAft>
              <a:buNone/>
            </a:pPr>
            <a:r>
              <a:rPr lang="fr-CA" sz="2100" kern="100" dirty="0">
                <a:effectLst/>
                <a:latin typeface="Essential Sans Medium" pitchFamily="2" charset="77"/>
                <a:ea typeface="Aptos" panose="020B0004020202020204" pitchFamily="34" charset="0"/>
                <a:cs typeface="Arial" panose="020B0604020202020204" pitchFamily="34" charset="0"/>
              </a:rPr>
              <a:t>Plusieurs ressources sont également disponibles en ligne, Vous pouvez visiter les sites suivants pour en apprendre davantage.</a:t>
            </a:r>
            <a:endParaRPr lang="en-CA" sz="2100" kern="100" dirty="0">
              <a:effectLst/>
              <a:latin typeface="Essential Sans Medium"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1800" u="sng" kern="100" dirty="0">
                <a:solidFill>
                  <a:schemeClr val="accent1"/>
                </a:solidFill>
                <a:effectLst/>
                <a:latin typeface="Essential Sans" pitchFamily="2" charset="77"/>
                <a:ea typeface="Aptos" panose="020B00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https://www.mindsetworks.com/default</a:t>
            </a:r>
            <a:endParaRPr lang="en-CA" sz="1800" kern="100" dirty="0">
              <a:solidFill>
                <a:schemeClr val="accent1"/>
              </a:solidFill>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1800" u="sng" kern="100" dirty="0">
                <a:solidFill>
                  <a:schemeClr val="accent1"/>
                </a:solidFill>
                <a:effectLst/>
                <a:latin typeface="Essential Sans" pitchFamily="2" charset="77"/>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https://www.mentoring.org/</a:t>
            </a:r>
            <a:endParaRPr lang="en-CA" sz="1800" kern="100" dirty="0">
              <a:solidFill>
                <a:schemeClr val="accent1"/>
              </a:solidFill>
              <a:effectLst/>
              <a:latin typeface="Essential Sans" pitchFamily="2" charset="77"/>
              <a:ea typeface="Aptos" panose="020B0004020202020204" pitchFamily="34" charset="0"/>
              <a:cs typeface="Arial" panose="020B0604020202020204" pitchFamily="34" charset="0"/>
            </a:endParaRPr>
          </a:p>
          <a:p>
            <a:pPr marL="0" marR="0" indent="0" algn="just">
              <a:lnSpc>
                <a:spcPct val="107000"/>
              </a:lnSpc>
              <a:spcBef>
                <a:spcPts val="0"/>
              </a:spcBef>
              <a:spcAft>
                <a:spcPts val="800"/>
              </a:spcAft>
              <a:buNone/>
            </a:pPr>
            <a:r>
              <a:rPr lang="fr-CA" sz="1800" u="sng" kern="100" dirty="0">
                <a:solidFill>
                  <a:schemeClr val="accent1"/>
                </a:solidFill>
                <a:effectLst/>
                <a:latin typeface="Essential Sans" pitchFamily="2" charset="77"/>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https://mentorsacademie.ca/</a:t>
            </a:r>
            <a:endParaRPr lang="en-CA" sz="1800" kern="100" dirty="0">
              <a:solidFill>
                <a:schemeClr val="accent1"/>
              </a:solidFill>
              <a:effectLst/>
              <a:latin typeface="Essential Sans" pitchFamily="2" charset="77"/>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8176645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A6DE96-A106-1D3B-0523-422CE07D933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87468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127451-9285-4bb6-a792-383da82efb4e">
      <Terms xmlns="http://schemas.microsoft.com/office/infopath/2007/PartnerControls"/>
    </lcf76f155ced4ddcb4097134ff3c332f>
    <TaxCatchAll xmlns="eccbe552-8b5f-44fb-b336-c2f82e3e587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A38CFE4366504287C73C5EF8D608B2" ma:contentTypeVersion="14" ma:contentTypeDescription="Crée un document." ma:contentTypeScope="" ma:versionID="c884cc6bee7dc3f79ca159229949f955">
  <xsd:schema xmlns:xsd="http://www.w3.org/2001/XMLSchema" xmlns:xs="http://www.w3.org/2001/XMLSchema" xmlns:p="http://schemas.microsoft.com/office/2006/metadata/properties" xmlns:ns2="40127451-9285-4bb6-a792-383da82efb4e" xmlns:ns3="eccbe552-8b5f-44fb-b336-c2f82e3e5873" targetNamespace="http://schemas.microsoft.com/office/2006/metadata/properties" ma:root="true" ma:fieldsID="dd78b906b0d342eb2d0bab55aada08be" ns2:_="" ns3:_="">
    <xsd:import namespace="40127451-9285-4bb6-a792-383da82efb4e"/>
    <xsd:import namespace="eccbe552-8b5f-44fb-b336-c2f82e3e587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127451-9285-4bb6-a792-383da82efb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9eaa8290-3616-4126-84aa-16f277ca9cc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cbe552-8b5f-44fb-b336-c2f82e3e587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d328f16-8a6c-4321-8ae8-996f90f9a3c5}" ma:internalName="TaxCatchAll" ma:showField="CatchAllData" ma:web="eccbe552-8b5f-44fb-b336-c2f82e3e58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A24080-3C7F-4EB5-89CE-1A884E317824}">
  <ds:schemaRefs>
    <ds:schemaRef ds:uri="http://schemas.microsoft.com/office/2006/metadata/properties"/>
    <ds:schemaRef ds:uri="http://schemas.microsoft.com/office/infopath/2007/PartnerControls"/>
    <ds:schemaRef ds:uri="40127451-9285-4bb6-a792-383da82efb4e"/>
    <ds:schemaRef ds:uri="eccbe552-8b5f-44fb-b336-c2f82e3e5873"/>
  </ds:schemaRefs>
</ds:datastoreItem>
</file>

<file path=customXml/itemProps2.xml><?xml version="1.0" encoding="utf-8"?>
<ds:datastoreItem xmlns:ds="http://schemas.openxmlformats.org/officeDocument/2006/customXml" ds:itemID="{446E853F-5DD7-44E2-8A78-AFE3E21332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127451-9285-4bb6-a792-383da82efb4e"/>
    <ds:schemaRef ds:uri="eccbe552-8b5f-44fb-b336-c2f82e3e58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AD4701-65A8-459A-B866-2D3E8E320F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3998</TotalTime>
  <Words>5333</Words>
  <Application>Microsoft Office PowerPoint</Application>
  <PresentationFormat>Grand écran</PresentationFormat>
  <Paragraphs>485</Paragraphs>
  <Slides>62</Slides>
  <Notes>6</Notes>
  <HiddenSlides>0</HiddenSlides>
  <MMClips>4</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62</vt:i4>
      </vt:variant>
    </vt:vector>
  </HeadingPairs>
  <TitlesOfParts>
    <vt:vector size="71" baseType="lpstr">
      <vt:lpstr>Essential Sans</vt:lpstr>
      <vt:lpstr>Calibri</vt:lpstr>
      <vt:lpstr>Arial</vt:lpstr>
      <vt:lpstr>Calibri Light</vt:lpstr>
      <vt:lpstr>Essential Sans Semi Bold</vt:lpstr>
      <vt:lpstr>Essential Sans Extra Bold</vt:lpstr>
      <vt:lpstr>Courier New</vt:lpstr>
      <vt:lpstr>Essential Sans Medium</vt:lpstr>
      <vt:lpstr>Office Theme</vt:lpstr>
      <vt:lpstr>Présentation PowerPoint</vt:lpstr>
      <vt:lpstr>Présentation PowerPoint</vt:lpstr>
      <vt:lpstr>Plan  de la  formation</vt:lpstr>
      <vt:lpstr>Figure 1 : Concepts et fondements d’une relation de mentorat (adaptation de Rhodes, 2005)</vt:lpstr>
      <vt:lpstr>Figure 2 : Pratiques du mentor et impacts souhaités</vt:lpstr>
      <vt:lpstr>Pratique 1 :  Adopter une conception évolutive de l’intelligence</vt:lpstr>
      <vt:lpstr>Il existe deux conceptions de l’intelligence :</vt:lpstr>
      <vt:lpstr>Présentation PowerPoint</vt:lpstr>
      <vt:lpstr>Présentation de la capsule 1</vt:lpstr>
      <vt:lpstr>Visionnement de la capsule </vt:lpstr>
      <vt:lpstr>Activités réflexives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Pratique 2 :  Instaurer une relation dite « développementale »</vt:lpstr>
      <vt:lpstr>Pratique 2 :  Instaurer une relation dite « développementale »</vt:lpstr>
      <vt:lpstr>Pratique 2 :  Instaurer une relation dite « développementale »</vt:lpstr>
      <vt:lpstr>Présentation PowerPoint</vt:lpstr>
      <vt:lpstr>Présentation PowerPoint</vt:lpstr>
      <vt:lpstr>Présentation PowerPoint</vt:lpstr>
      <vt:lpstr>Présentation de la capsule 2</vt:lpstr>
      <vt:lpstr>Visionnement de la capsule </vt:lpstr>
      <vt:lpstr>Activités réflexives</vt:lpstr>
      <vt:lpstr>Présentation PowerPoint</vt:lpstr>
      <vt:lpstr>Présentation PowerPoint</vt:lpstr>
      <vt:lpstr>Présentation PowerPoint</vt:lpstr>
      <vt:lpstr>Présentation PowerPoint</vt:lpstr>
      <vt:lpstr>Pratique 3 :  Collaborer avec les parents </vt:lpstr>
      <vt:lpstr>Présentation PowerPoint</vt:lpstr>
      <vt:lpstr>Présentation PowerPoint</vt:lpstr>
      <vt:lpstr>Présentation de la capsule 3</vt:lpstr>
      <vt:lpstr>Visionnement de la capsule </vt:lpstr>
      <vt:lpstr>Activités réflexives</vt:lpstr>
      <vt:lpstr>Présentation PowerPoint</vt:lpstr>
      <vt:lpstr>Présentation PowerPoint</vt:lpstr>
      <vt:lpstr>Présentation PowerPoint</vt:lpstr>
      <vt:lpstr>Présentation PowerPoint</vt:lpstr>
      <vt:lpstr>Présentation PowerPoint</vt:lpstr>
      <vt:lpstr>Présentation PowerPoint</vt:lpstr>
      <vt:lpstr>Pratique 4 :  Préparer la fin de sa relation de mentorat </vt:lpstr>
      <vt:lpstr>Pratique 4 :  Préparer la fin de sa relation de mentorat </vt:lpstr>
      <vt:lpstr>Présentation PowerPoint</vt:lpstr>
      <vt:lpstr>Présentation PowerPoint</vt:lpstr>
      <vt:lpstr>Présentation PowerPoint</vt:lpstr>
      <vt:lpstr>Présentation de la capsule 4</vt:lpstr>
      <vt:lpstr>Visionnement de la capsule </vt:lpstr>
      <vt:lpstr>Activités réflexives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aller plus loin</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Michael Piché</cp:lastModifiedBy>
  <cp:revision>71</cp:revision>
  <dcterms:created xsi:type="dcterms:W3CDTF">2024-10-22T19:42:39Z</dcterms:created>
  <dcterms:modified xsi:type="dcterms:W3CDTF">2026-08-13T17:47:04Z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0x010100ACA38CFE4366504287C73C5EF8D608B2</vt:lpwstr>
  </property>
</Properties>
</file>